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Nunito"/>
      <p:regular r:id="rId18"/>
      <p:bold r:id="rId19"/>
      <p:italic r:id="rId20"/>
      <p:boldItalic r:id="rId21"/>
    </p:embeddedFont>
    <p:embeddedFont>
      <p:font typeface="La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italic.fntdata"/><Relationship Id="rId22" Type="http://schemas.openxmlformats.org/officeDocument/2006/relationships/font" Target="fonts/Lato-regular.fntdata"/><Relationship Id="rId21" Type="http://schemas.openxmlformats.org/officeDocument/2006/relationships/font" Target="fonts/Nunito-boldItalic.fntdata"/><Relationship Id="rId24" Type="http://schemas.openxmlformats.org/officeDocument/2006/relationships/font" Target="fonts/Lato-italic.fntdata"/><Relationship Id="rId23" Type="http://schemas.openxmlformats.org/officeDocument/2006/relationships/font" Target="fonts/Lato-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5" Type="http://schemas.openxmlformats.org/officeDocument/2006/relationships/font" Target="fonts/La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19" Type="http://schemas.openxmlformats.org/officeDocument/2006/relationships/font" Target="fonts/Nunito-bold.fntdata"/><Relationship Id="rId18" Type="http://schemas.openxmlformats.org/officeDocument/2006/relationships/font" Target="fonts/Nuni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1bbf08b099_0_1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31bbf08b099_0_1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1bd658a11c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31bd658a11c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1c0a462f9d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1c0a462f9d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1bbf08b099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1bbf08b099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31c0a462f9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31c0a462f9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1c0a462f9d_2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31c0a462f9d_2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1c0a462f9d_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31c0a462f9d_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3.png"/><Relationship Id="rId4" Type="http://schemas.openxmlformats.org/officeDocument/2006/relationships/image" Target="../media/image12.png"/><Relationship Id="rId5" Type="http://schemas.openxmlformats.org/officeDocument/2006/relationships/image" Target="../media/image8.png"/><Relationship Id="rId6"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image" Target="../media/image14.png"/><Relationship Id="rId11" Type="http://schemas.openxmlformats.org/officeDocument/2006/relationships/image" Target="../media/image4.png"/><Relationship Id="rId10" Type="http://schemas.openxmlformats.org/officeDocument/2006/relationships/image" Target="../media/image5.png"/><Relationship Id="rId9" Type="http://schemas.openxmlformats.org/officeDocument/2006/relationships/image" Target="../media/image10.png"/><Relationship Id="rId5" Type="http://schemas.openxmlformats.org/officeDocument/2006/relationships/image" Target="../media/image7.png"/><Relationship Id="rId6" Type="http://schemas.openxmlformats.org/officeDocument/2006/relationships/image" Target="../media/image1.png"/><Relationship Id="rId7" Type="http://schemas.openxmlformats.org/officeDocument/2006/relationships/image" Target="../media/image11.png"/><Relationship Id="rId8"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85" name="Shape 85"/>
        <p:cNvGrpSpPr/>
        <p:nvPr/>
      </p:nvGrpSpPr>
      <p:grpSpPr>
        <a:xfrm>
          <a:off x="0" y="0"/>
          <a:ext cx="0" cy="0"/>
          <a:chOff x="0" y="0"/>
          <a:chExt cx="0" cy="0"/>
        </a:xfrm>
      </p:grpSpPr>
      <p:sp>
        <p:nvSpPr>
          <p:cNvPr id="86" name="Google Shape;86;p13"/>
          <p:cNvSpPr txBox="1"/>
          <p:nvPr>
            <p:ph type="ctrTitle"/>
          </p:nvPr>
        </p:nvSpPr>
        <p:spPr>
          <a:xfrm>
            <a:off x="727950" y="1292525"/>
            <a:ext cx="7688100" cy="1664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rgbClr val="000000"/>
              </a:buClr>
              <a:buSzPct val="117277"/>
              <a:buFont typeface="Arial"/>
              <a:buNone/>
            </a:pPr>
            <a:r>
              <a:rPr b="0" lang="ja" sz="3600">
                <a:solidFill>
                  <a:srgbClr val="AF7B51"/>
                </a:solidFill>
                <a:latin typeface="Nunito"/>
                <a:ea typeface="Nunito"/>
                <a:cs typeface="Nunito"/>
                <a:sym typeface="Nunito"/>
              </a:rPr>
              <a:t>スマートウォッチを利用した中学校での熱中症予防システム開発プロジェクト</a:t>
            </a:r>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ja" sz="2100"/>
              <a:t>A17 </a:t>
            </a:r>
            <a:r>
              <a:rPr lang="ja" sz="1900">
                <a:solidFill>
                  <a:srgbClr val="233A44"/>
                </a:solidFill>
                <a:latin typeface="Calibri"/>
                <a:ea typeface="Calibri"/>
                <a:cs typeface="Calibri"/>
                <a:sym typeface="Calibri"/>
              </a:rPr>
              <a:t>笠間　吉井　榊原　荒川　手島</a:t>
            </a:r>
            <a:endParaRPr sz="21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1" name="Shape 91"/>
        <p:cNvGrpSpPr/>
        <p:nvPr/>
      </p:nvGrpSpPr>
      <p:grpSpPr>
        <a:xfrm>
          <a:off x="0" y="0"/>
          <a:ext cx="0" cy="0"/>
          <a:chOff x="0" y="0"/>
          <a:chExt cx="0" cy="0"/>
        </a:xfrm>
      </p:grpSpPr>
      <p:sp>
        <p:nvSpPr>
          <p:cNvPr id="92" name="Google Shape;92;p14"/>
          <p:cNvSpPr txBox="1"/>
          <p:nvPr>
            <p:ph type="title"/>
          </p:nvPr>
        </p:nvSpPr>
        <p:spPr>
          <a:xfrm>
            <a:off x="216375" y="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solidFill>
                  <a:srgbClr val="AF7B51"/>
                </a:solidFill>
                <a:latin typeface="MS PGothic"/>
                <a:ea typeface="MS PGothic"/>
                <a:cs typeface="MS PGothic"/>
                <a:sym typeface="MS PGothic"/>
              </a:rPr>
              <a:t>システムの概要　背景</a:t>
            </a:r>
            <a:endParaRPr>
              <a:solidFill>
                <a:srgbClr val="AF7B51"/>
              </a:solidFill>
              <a:latin typeface="MS PGothic"/>
              <a:ea typeface="MS PGothic"/>
              <a:cs typeface="MS PGothic"/>
              <a:sym typeface="MS PGothic"/>
            </a:endParaRPr>
          </a:p>
        </p:txBody>
      </p:sp>
      <p:sp>
        <p:nvSpPr>
          <p:cNvPr id="93" name="Google Shape;93;p14"/>
          <p:cNvSpPr txBox="1"/>
          <p:nvPr>
            <p:ph idx="1" type="body"/>
          </p:nvPr>
        </p:nvSpPr>
        <p:spPr>
          <a:xfrm>
            <a:off x="324050" y="1299750"/>
            <a:ext cx="8010300" cy="1658700"/>
          </a:xfrm>
          <a:prstGeom prst="rect">
            <a:avLst/>
          </a:prstGeom>
        </p:spPr>
        <p:txBody>
          <a:bodyPr anchorCtr="0" anchor="t" bIns="91425" lIns="91425" spcFirstLastPara="1" rIns="91425" wrap="square" tIns="91425">
            <a:normAutofit fontScale="25000" lnSpcReduction="20000"/>
          </a:bodyPr>
          <a:lstStyle/>
          <a:p>
            <a:pPr indent="0" lvl="0" marL="0" rtl="0" algn="l">
              <a:lnSpc>
                <a:spcPct val="100000"/>
              </a:lnSpc>
              <a:spcBef>
                <a:spcPts val="0"/>
              </a:spcBef>
              <a:spcAft>
                <a:spcPts val="0"/>
              </a:spcAft>
              <a:buNone/>
            </a:pPr>
            <a:r>
              <a:rPr lang="ja" sz="6961">
                <a:solidFill>
                  <a:srgbClr val="4A86E8"/>
                </a:solidFill>
                <a:latin typeface="MS PMincho"/>
                <a:ea typeface="MS PMincho"/>
                <a:cs typeface="MS PMincho"/>
                <a:sym typeface="MS PMincho"/>
              </a:rPr>
              <a:t>〇概要</a:t>
            </a:r>
            <a:endParaRPr sz="6961">
              <a:solidFill>
                <a:srgbClr val="4A86E8"/>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75000"/>
              <a:buFont typeface="Arial"/>
              <a:buNone/>
            </a:pPr>
            <a:r>
              <a:rPr lang="ja" sz="4800">
                <a:solidFill>
                  <a:srgbClr val="000000"/>
                </a:solidFill>
                <a:latin typeface="MS PMincho"/>
                <a:ea typeface="MS PMincho"/>
                <a:cs typeface="MS PMincho"/>
                <a:sym typeface="MS PMincho"/>
              </a:rPr>
              <a:t>・</a:t>
            </a:r>
            <a:r>
              <a:rPr lang="ja" sz="6000">
                <a:solidFill>
                  <a:srgbClr val="000000"/>
                </a:solidFill>
                <a:latin typeface="MS PMincho"/>
                <a:ea typeface="MS PMincho"/>
                <a:cs typeface="MS PMincho"/>
                <a:sym typeface="MS PMincho"/>
              </a:rPr>
              <a:t>現地での</a:t>
            </a:r>
            <a:r>
              <a:rPr lang="ja" sz="6000">
                <a:solidFill>
                  <a:srgbClr val="FF0000"/>
                </a:solidFill>
                <a:latin typeface="MS PMincho"/>
                <a:ea typeface="MS PMincho"/>
                <a:cs typeface="MS PMincho"/>
                <a:sym typeface="MS PMincho"/>
              </a:rPr>
              <a:t>環境情報（温度、湿度、暑さ指数）を自動で</a:t>
            </a:r>
            <a:r>
              <a:rPr lang="ja" sz="6000">
                <a:solidFill>
                  <a:srgbClr val="000000"/>
                </a:solidFill>
                <a:latin typeface="MS PMincho"/>
                <a:ea typeface="MS PMincho"/>
                <a:cs typeface="MS PMincho"/>
                <a:sym typeface="MS PMincho"/>
              </a:rPr>
              <a:t>取得する。</a:t>
            </a:r>
            <a:endParaRPr sz="6000">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60000"/>
              <a:buFont typeface="Arial"/>
              <a:buNone/>
            </a:pPr>
            <a:r>
              <a:t/>
            </a:r>
            <a:endParaRPr sz="6000">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60000"/>
              <a:buFont typeface="Arial"/>
              <a:buNone/>
            </a:pPr>
            <a:r>
              <a:rPr lang="ja" sz="6000">
                <a:solidFill>
                  <a:srgbClr val="000000"/>
                </a:solidFill>
                <a:latin typeface="MS PMincho"/>
                <a:ea typeface="MS PMincho"/>
                <a:cs typeface="MS PMincho"/>
                <a:sym typeface="MS PMincho"/>
              </a:rPr>
              <a:t>・生徒個人ごとの活動強度、心拍等を自動で計測する。</a:t>
            </a:r>
            <a:endParaRPr sz="6000">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60000"/>
              <a:buFont typeface="Arial"/>
              <a:buNone/>
            </a:pPr>
            <a:r>
              <a:t/>
            </a:r>
            <a:endParaRPr sz="6000">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60000"/>
              <a:buFont typeface="Arial"/>
              <a:buNone/>
            </a:pPr>
            <a:r>
              <a:rPr lang="ja" sz="6000">
                <a:solidFill>
                  <a:srgbClr val="000000"/>
                </a:solidFill>
                <a:latin typeface="MS PMincho"/>
                <a:ea typeface="MS PMincho"/>
                <a:cs typeface="MS PMincho"/>
                <a:sym typeface="MS PMincho"/>
              </a:rPr>
              <a:t>・上記の計測値から</a:t>
            </a:r>
            <a:r>
              <a:rPr lang="ja" sz="6000">
                <a:solidFill>
                  <a:srgbClr val="FF0000"/>
                </a:solidFill>
                <a:latin typeface="MS PMincho"/>
                <a:ea typeface="MS PMincho"/>
                <a:cs typeface="MS PMincho"/>
                <a:sym typeface="MS PMincho"/>
              </a:rPr>
              <a:t>生徒ごとの熱中症のリスクを判断し、リスクが高い場合に通知が行く</a:t>
            </a:r>
            <a:r>
              <a:rPr lang="ja" sz="6000">
                <a:solidFill>
                  <a:srgbClr val="000000"/>
                </a:solidFill>
                <a:latin typeface="MS PMincho"/>
                <a:ea typeface="MS PMincho"/>
                <a:cs typeface="MS PMincho"/>
                <a:sym typeface="MS PMincho"/>
              </a:rPr>
              <a:t>ようにする。</a:t>
            </a:r>
            <a:endParaRPr sz="6000">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60000"/>
              <a:buFont typeface="Arial"/>
              <a:buNone/>
            </a:pPr>
            <a:r>
              <a:t/>
            </a:r>
            <a:endParaRPr sz="6000">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60000"/>
              <a:buFont typeface="Arial"/>
              <a:buNone/>
            </a:pPr>
            <a:r>
              <a:rPr lang="ja" sz="6000">
                <a:solidFill>
                  <a:srgbClr val="000000"/>
                </a:solidFill>
                <a:latin typeface="MS PMincho"/>
                <a:ea typeface="MS PMincho"/>
                <a:cs typeface="MS PMincho"/>
                <a:sym typeface="MS PMincho"/>
              </a:rPr>
              <a:t>・教師向けにはタブレットから当日の環境情報を表示し、それに伴った助言を行う</a:t>
            </a:r>
            <a:endParaRPr sz="6000">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None/>
            </a:pPr>
            <a:r>
              <a:t/>
            </a:r>
            <a:endParaRPr sz="4800">
              <a:solidFill>
                <a:srgbClr val="4A86E8"/>
              </a:solidFill>
              <a:latin typeface="MS PMincho"/>
              <a:ea typeface="MS PMincho"/>
              <a:cs typeface="MS PMincho"/>
              <a:sym typeface="MS PMincho"/>
            </a:endParaRPr>
          </a:p>
          <a:p>
            <a:pPr indent="0" lvl="0" marL="0" rtl="0" algn="l">
              <a:lnSpc>
                <a:spcPct val="100000"/>
              </a:lnSpc>
              <a:spcBef>
                <a:spcPts val="0"/>
              </a:spcBef>
              <a:spcAft>
                <a:spcPts val="0"/>
              </a:spcAft>
              <a:buNone/>
            </a:pPr>
            <a:r>
              <a:rPr lang="ja" sz="6961">
                <a:solidFill>
                  <a:srgbClr val="4A86E8"/>
                </a:solidFill>
                <a:latin typeface="MS PMincho"/>
                <a:ea typeface="MS PMincho"/>
                <a:cs typeface="MS PMincho"/>
                <a:sym typeface="MS PMincho"/>
              </a:rPr>
              <a:t>〇背景</a:t>
            </a:r>
            <a:endParaRPr sz="6961">
              <a:solidFill>
                <a:srgbClr val="4A86E8"/>
              </a:solidFill>
              <a:latin typeface="MS PMincho"/>
              <a:ea typeface="MS PMincho"/>
              <a:cs typeface="MS PMincho"/>
              <a:sym typeface="MS PMincho"/>
            </a:endParaRPr>
          </a:p>
          <a:p>
            <a:pPr indent="0" lvl="0" marL="0" rtl="0" algn="l">
              <a:lnSpc>
                <a:spcPct val="100000"/>
              </a:lnSpc>
              <a:spcBef>
                <a:spcPts val="0"/>
              </a:spcBef>
              <a:spcAft>
                <a:spcPts val="0"/>
              </a:spcAft>
              <a:buNone/>
            </a:pPr>
            <a:r>
              <a:t/>
            </a:r>
            <a:endParaRPr sz="6961">
              <a:solidFill>
                <a:srgbClr val="4A86E8"/>
              </a:solidFill>
              <a:latin typeface="MS PMincho"/>
              <a:ea typeface="MS PMincho"/>
              <a:cs typeface="MS PMincho"/>
              <a:sym typeface="MS PMincho"/>
            </a:endParaRPr>
          </a:p>
          <a:p>
            <a:pPr indent="0" lvl="0" marL="0" rtl="0" algn="l">
              <a:lnSpc>
                <a:spcPct val="150000"/>
              </a:lnSpc>
              <a:spcBef>
                <a:spcPts val="0"/>
              </a:spcBef>
              <a:spcAft>
                <a:spcPts val="0"/>
              </a:spcAft>
              <a:buNone/>
            </a:pPr>
            <a:r>
              <a:rPr lang="ja" sz="4800">
                <a:solidFill>
                  <a:srgbClr val="141412"/>
                </a:solidFill>
                <a:latin typeface="MS PMincho"/>
                <a:ea typeface="MS PMincho"/>
                <a:cs typeface="MS PMincho"/>
                <a:sym typeface="MS PMincho"/>
              </a:rPr>
              <a:t>このプロジェクトは、</a:t>
            </a:r>
            <a:r>
              <a:rPr lang="ja" sz="4800">
                <a:solidFill>
                  <a:srgbClr val="FF0000"/>
                </a:solidFill>
                <a:latin typeface="MS PMincho"/>
                <a:ea typeface="MS PMincho"/>
                <a:cs typeface="MS PMincho"/>
                <a:sym typeface="MS PMincho"/>
              </a:rPr>
              <a:t>東京都教育委員会指導部指導企画課</a:t>
            </a:r>
            <a:r>
              <a:rPr lang="ja" sz="4800">
                <a:solidFill>
                  <a:srgbClr val="141412"/>
                </a:solidFill>
                <a:latin typeface="MS PMincho"/>
                <a:ea typeface="MS PMincho"/>
                <a:cs typeface="MS PMincho"/>
                <a:sym typeface="MS PMincho"/>
              </a:rPr>
              <a:t>をクライアントとし、中学校の体育授業や運動活動中の熱中症発生を軽減することを目指しています。東京都は全国でも大阪に次いで熱中症による緊急搬送件数が多い。また、人口の多さや短期間での気温の急変も、熱中症リスクを高める要因となっています。東京都教育委員会では、熱中症予防に関するガイドラインを発行し、生徒自身が自己管理を行い、教師が観察や聞き取りを通じて状態を確認することでリスクに対処しています。しかし、こうした方法だけでは限界があり、令和６年度学校現場で多くの生徒が緊急搬送され令和6年4/29～7/7の間に全国の教育現場では1108人（東京都では76名）の緊急搬送が出るという事態が発生しています。教育現場での熱中症事故が依然として多く発生していることから、より効率的で精密な対策が求められています。</a:t>
            </a:r>
            <a:endParaRPr sz="4800">
              <a:solidFill>
                <a:srgbClr val="141412"/>
              </a:solidFill>
              <a:latin typeface="MS PMincho"/>
              <a:ea typeface="MS PMincho"/>
              <a:cs typeface="MS PMincho"/>
              <a:sym typeface="MS PMincho"/>
            </a:endParaRPr>
          </a:p>
          <a:p>
            <a:pPr indent="0" lvl="0" marL="0" rtl="0" algn="l">
              <a:lnSpc>
                <a:spcPct val="150000"/>
              </a:lnSpc>
              <a:spcBef>
                <a:spcPts val="0"/>
              </a:spcBef>
              <a:spcAft>
                <a:spcPts val="0"/>
              </a:spcAft>
              <a:buNone/>
            </a:pPr>
            <a:r>
              <a:t/>
            </a:r>
            <a:endParaRPr sz="4800">
              <a:solidFill>
                <a:srgbClr val="4A86E8"/>
              </a:solidFill>
              <a:latin typeface="MS PMincho"/>
              <a:ea typeface="MS PMincho"/>
              <a:cs typeface="MS PMincho"/>
              <a:sym typeface="MS PMincho"/>
            </a:endParaRPr>
          </a:p>
          <a:p>
            <a:pPr indent="0" lvl="0" marL="0" rtl="0" algn="l">
              <a:lnSpc>
                <a:spcPct val="100000"/>
              </a:lnSpc>
              <a:spcBef>
                <a:spcPts val="1800"/>
              </a:spcBef>
              <a:spcAft>
                <a:spcPts val="0"/>
              </a:spcAft>
              <a:buClr>
                <a:srgbClr val="000000"/>
              </a:buClr>
              <a:buSzPct val="78000"/>
              <a:buFont typeface="Arial"/>
              <a:buNone/>
            </a:pPr>
            <a:r>
              <a:t/>
            </a:r>
            <a:endParaRPr sz="4615">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78000"/>
              <a:buFont typeface="Arial"/>
              <a:buNone/>
            </a:pPr>
            <a:r>
              <a:t/>
            </a:r>
            <a:endParaRPr sz="4615">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ct val="78000"/>
              <a:buFont typeface="Arial"/>
              <a:buNone/>
            </a:pPr>
            <a:r>
              <a:t/>
            </a:r>
            <a:endParaRPr sz="4615">
              <a:solidFill>
                <a:srgbClr val="000000"/>
              </a:solidFill>
              <a:latin typeface="MS PMincho"/>
              <a:ea typeface="MS PMincho"/>
              <a:cs typeface="MS PMincho"/>
              <a:sym typeface="MS PMincho"/>
            </a:endParaRPr>
          </a:p>
        </p:txBody>
      </p:sp>
      <p:sp>
        <p:nvSpPr>
          <p:cNvPr id="94" name="Google Shape;94;p14"/>
          <p:cNvSpPr txBox="1"/>
          <p:nvPr/>
        </p:nvSpPr>
        <p:spPr>
          <a:xfrm>
            <a:off x="5046350" y="956950"/>
            <a:ext cx="3446400" cy="3909900"/>
          </a:xfrm>
          <a:prstGeom prst="rect">
            <a:avLst/>
          </a:prstGeom>
          <a:noFill/>
          <a:ln>
            <a:noFill/>
          </a:ln>
        </p:spPr>
        <p:txBody>
          <a:bodyPr anchorCtr="0" anchor="t" bIns="91425" lIns="91425" spcFirstLastPara="1" rIns="91425" wrap="square" tIns="91425">
            <a:noAutofit/>
          </a:bodyPr>
          <a:lstStyle/>
          <a:p>
            <a:pPr indent="0" lvl="0" marL="0" rtl="0" algn="l">
              <a:lnSpc>
                <a:spcPct val="80000"/>
              </a:lnSpc>
              <a:spcBef>
                <a:spcPts val="1754"/>
              </a:spcBef>
              <a:spcAft>
                <a:spcPts val="0"/>
              </a:spcAft>
              <a:buClr>
                <a:srgbClr val="3F3F3F"/>
              </a:buClr>
              <a:buSzPts val="3599"/>
              <a:buFont typeface="Arial"/>
              <a:buNone/>
            </a:pPr>
            <a:r>
              <a:t/>
            </a:r>
            <a:endParaRPr b="1" sz="100">
              <a:solidFill>
                <a:schemeClr val="accent1"/>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8" name="Shape 98"/>
        <p:cNvGrpSpPr/>
        <p:nvPr/>
      </p:nvGrpSpPr>
      <p:grpSpPr>
        <a:xfrm>
          <a:off x="0" y="0"/>
          <a:ext cx="0" cy="0"/>
          <a:chOff x="0" y="0"/>
          <a:chExt cx="0" cy="0"/>
        </a:xfrm>
      </p:grpSpPr>
      <p:sp>
        <p:nvSpPr>
          <p:cNvPr id="99" name="Google Shape;99;p15"/>
          <p:cNvSpPr txBox="1"/>
          <p:nvPr>
            <p:ph type="title"/>
          </p:nvPr>
        </p:nvSpPr>
        <p:spPr>
          <a:xfrm>
            <a:off x="393725" y="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solidFill>
                  <a:srgbClr val="AF7B51"/>
                </a:solidFill>
                <a:latin typeface="MS PGothic"/>
                <a:ea typeface="MS PGothic"/>
                <a:cs typeface="MS PGothic"/>
                <a:sym typeface="MS PGothic"/>
              </a:rPr>
              <a:t>目的・目標</a:t>
            </a:r>
            <a:endParaRPr>
              <a:solidFill>
                <a:srgbClr val="AF7B51"/>
              </a:solidFill>
              <a:latin typeface="MS PGothic"/>
              <a:ea typeface="MS PGothic"/>
              <a:cs typeface="MS PGothic"/>
              <a:sym typeface="MS PGothic"/>
            </a:endParaRPr>
          </a:p>
        </p:txBody>
      </p:sp>
      <p:sp>
        <p:nvSpPr>
          <p:cNvPr id="100" name="Google Shape;100;p15"/>
          <p:cNvSpPr txBox="1"/>
          <p:nvPr>
            <p:ph idx="1" type="body"/>
          </p:nvPr>
        </p:nvSpPr>
        <p:spPr>
          <a:xfrm>
            <a:off x="324050" y="1299750"/>
            <a:ext cx="4722300" cy="16587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p:txBody>
      </p:sp>
      <p:sp>
        <p:nvSpPr>
          <p:cNvPr id="101" name="Google Shape;101;p15"/>
          <p:cNvSpPr txBox="1"/>
          <p:nvPr/>
        </p:nvSpPr>
        <p:spPr>
          <a:xfrm>
            <a:off x="536275" y="1343325"/>
            <a:ext cx="7924800" cy="3909900"/>
          </a:xfrm>
          <a:prstGeom prst="rect">
            <a:avLst/>
          </a:prstGeom>
          <a:noFill/>
          <a:ln>
            <a:noFill/>
          </a:ln>
        </p:spPr>
        <p:txBody>
          <a:bodyPr anchorCtr="0" anchor="t" bIns="91425" lIns="91425" spcFirstLastPara="1" rIns="91425" wrap="square" tIns="91425">
            <a:noAutofit/>
          </a:bodyPr>
          <a:lstStyle/>
          <a:p>
            <a:pPr indent="0" lvl="0" marL="0" rtl="0" algn="l">
              <a:lnSpc>
                <a:spcPct val="80000"/>
              </a:lnSpc>
              <a:spcBef>
                <a:spcPts val="1754"/>
              </a:spcBef>
              <a:spcAft>
                <a:spcPts val="0"/>
              </a:spcAft>
              <a:buNone/>
            </a:pPr>
            <a:r>
              <a:rPr lang="ja" sz="2207">
                <a:solidFill>
                  <a:srgbClr val="4A86E8"/>
                </a:solidFill>
                <a:latin typeface="MS PMincho"/>
                <a:ea typeface="MS PMincho"/>
                <a:cs typeface="MS PMincho"/>
                <a:sym typeface="MS PMincho"/>
              </a:rPr>
              <a:t>〇目的</a:t>
            </a:r>
            <a:endParaRPr sz="2207">
              <a:solidFill>
                <a:srgbClr val="4A86E8"/>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7">
                <a:latin typeface="MS PMincho"/>
                <a:ea typeface="MS PMincho"/>
                <a:cs typeface="MS PMincho"/>
                <a:sym typeface="MS PMincho"/>
              </a:rPr>
              <a:t>・</a:t>
            </a:r>
            <a:r>
              <a:rPr lang="ja" sz="1500">
                <a:latin typeface="MS PMincho"/>
                <a:ea typeface="MS PMincho"/>
                <a:cs typeface="MS PMincho"/>
                <a:sym typeface="MS PMincho"/>
              </a:rPr>
              <a:t>生徒の身体情報、活動情報、環境情報を測定し、</a:t>
            </a:r>
            <a:r>
              <a:rPr lang="ja" sz="1500">
                <a:solidFill>
                  <a:srgbClr val="FF0000"/>
                </a:solidFill>
                <a:latin typeface="MS PMincho"/>
                <a:ea typeface="MS PMincho"/>
                <a:cs typeface="MS PMincho"/>
                <a:sym typeface="MS PMincho"/>
              </a:rPr>
              <a:t>学校現場での熱中症発生を減らす。</a:t>
            </a:r>
            <a:endParaRPr sz="1500">
              <a:solidFill>
                <a:srgbClr val="FF0000"/>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0">
                <a:latin typeface="MS PMincho"/>
                <a:ea typeface="MS PMincho"/>
                <a:cs typeface="MS PMincho"/>
                <a:sym typeface="MS PMincho"/>
              </a:rPr>
              <a:t>・生徒自身が自分の状況を把握し、</a:t>
            </a:r>
            <a:r>
              <a:rPr lang="ja" sz="1500">
                <a:solidFill>
                  <a:srgbClr val="FF0000"/>
                </a:solidFill>
                <a:latin typeface="MS PMincho"/>
                <a:ea typeface="MS PMincho"/>
                <a:cs typeface="MS PMincho"/>
                <a:sym typeface="MS PMincho"/>
              </a:rPr>
              <a:t>生徒自身で熱中症対策</a:t>
            </a:r>
            <a:r>
              <a:rPr lang="ja" sz="1500">
                <a:latin typeface="MS PMincho"/>
                <a:ea typeface="MS PMincho"/>
                <a:cs typeface="MS PMincho"/>
                <a:sym typeface="MS PMincho"/>
              </a:rPr>
              <a:t>を行えるようにする。</a:t>
            </a:r>
            <a:endParaRPr b="1" sz="100">
              <a:solidFill>
                <a:schemeClr val="accent1"/>
              </a:solidFill>
              <a:latin typeface="Lato"/>
              <a:ea typeface="Lato"/>
              <a:cs typeface="Lato"/>
              <a:sym typeface="Lato"/>
            </a:endParaRPr>
          </a:p>
          <a:p>
            <a:pPr indent="0" lvl="0" marL="0" rtl="0" algn="l">
              <a:lnSpc>
                <a:spcPct val="80000"/>
              </a:lnSpc>
              <a:spcBef>
                <a:spcPts val="1754"/>
              </a:spcBef>
              <a:spcAft>
                <a:spcPts val="0"/>
              </a:spcAft>
              <a:buNone/>
            </a:pPr>
            <a:r>
              <a:t/>
            </a:r>
            <a:endParaRPr sz="2207">
              <a:solidFill>
                <a:srgbClr val="4A86E8"/>
              </a:solidFill>
              <a:latin typeface="MS PMincho"/>
              <a:ea typeface="MS PMincho"/>
              <a:cs typeface="MS PMincho"/>
              <a:sym typeface="MS PMincho"/>
            </a:endParaRPr>
          </a:p>
          <a:p>
            <a:pPr indent="0" lvl="0" marL="0" rtl="0" algn="l">
              <a:lnSpc>
                <a:spcPct val="75000"/>
              </a:lnSpc>
              <a:spcBef>
                <a:spcPts val="1200"/>
              </a:spcBef>
              <a:spcAft>
                <a:spcPts val="0"/>
              </a:spcAft>
              <a:buNone/>
            </a:pPr>
            <a:r>
              <a:rPr lang="ja" sz="2207">
                <a:solidFill>
                  <a:srgbClr val="4A86E8"/>
                </a:solidFill>
                <a:latin typeface="MS PMincho"/>
                <a:ea typeface="MS PMincho"/>
                <a:cs typeface="MS PMincho"/>
                <a:sym typeface="MS PMincho"/>
              </a:rPr>
              <a:t>〇目標</a:t>
            </a:r>
            <a:endParaRPr sz="2207">
              <a:solidFill>
                <a:srgbClr val="4A86E8"/>
              </a:solidFill>
              <a:latin typeface="MS PMincho"/>
              <a:ea typeface="MS PMincho"/>
              <a:cs typeface="MS PMincho"/>
              <a:sym typeface="MS PMincho"/>
            </a:endParaRPr>
          </a:p>
          <a:p>
            <a:pPr indent="0" lvl="0" marL="0" marR="22424" rtl="0" algn="l">
              <a:lnSpc>
                <a:spcPct val="75000"/>
              </a:lnSpc>
              <a:spcBef>
                <a:spcPts val="1200"/>
              </a:spcBef>
              <a:spcAft>
                <a:spcPts val="0"/>
              </a:spcAft>
              <a:buClr>
                <a:srgbClr val="000000"/>
              </a:buClr>
              <a:buSzPts val="608"/>
              <a:buFont typeface="Arial"/>
              <a:buNone/>
            </a:pPr>
            <a:r>
              <a:rPr lang="ja">
                <a:solidFill>
                  <a:srgbClr val="233A44"/>
                </a:solidFill>
                <a:latin typeface="MS PMincho"/>
                <a:ea typeface="MS PMincho"/>
                <a:cs typeface="MS PMincho"/>
                <a:sym typeface="MS PMincho"/>
              </a:rPr>
              <a:t>・環境情報と身体情報の正確な測定</a:t>
            </a:r>
            <a:endParaRPr>
              <a:solidFill>
                <a:srgbClr val="233A44"/>
              </a:solidFill>
              <a:latin typeface="MS PMincho"/>
              <a:ea typeface="MS PMincho"/>
              <a:cs typeface="MS PMincho"/>
              <a:sym typeface="MS PMincho"/>
            </a:endParaRPr>
          </a:p>
          <a:p>
            <a:pPr indent="0" lvl="0" marL="0" rtl="0" algn="l">
              <a:lnSpc>
                <a:spcPct val="75000"/>
              </a:lnSpc>
              <a:spcBef>
                <a:spcPts val="1200"/>
              </a:spcBef>
              <a:spcAft>
                <a:spcPts val="0"/>
              </a:spcAft>
              <a:buClr>
                <a:srgbClr val="000000"/>
              </a:buClr>
              <a:buSzPts val="608"/>
              <a:buFont typeface="Arial"/>
              <a:buNone/>
            </a:pPr>
            <a:r>
              <a:rPr lang="ja">
                <a:latin typeface="MS PMincho"/>
                <a:ea typeface="MS PMincho"/>
                <a:cs typeface="MS PMincho"/>
                <a:sym typeface="MS PMincho"/>
              </a:rPr>
              <a:t>・熱中症リスク判断アルゴリズムを用いて熱中症のリスクを正確に特定する。</a:t>
            </a:r>
            <a:endParaRPr>
              <a:latin typeface="MS PMincho"/>
              <a:ea typeface="MS PMincho"/>
              <a:cs typeface="MS PMincho"/>
              <a:sym typeface="MS PMincho"/>
            </a:endParaRPr>
          </a:p>
          <a:p>
            <a:pPr indent="0" lvl="0" marL="0" rtl="0" algn="l">
              <a:lnSpc>
                <a:spcPct val="75000"/>
              </a:lnSpc>
              <a:spcBef>
                <a:spcPts val="1200"/>
              </a:spcBef>
              <a:spcAft>
                <a:spcPts val="0"/>
              </a:spcAft>
              <a:buClr>
                <a:srgbClr val="000000"/>
              </a:buClr>
              <a:buSzPts val="608"/>
              <a:buFont typeface="Arial"/>
              <a:buNone/>
            </a:pPr>
            <a:r>
              <a:rPr lang="ja">
                <a:latin typeface="MS PMincho"/>
                <a:ea typeface="MS PMincho"/>
                <a:cs typeface="MS PMincho"/>
                <a:sym typeface="MS PMincho"/>
              </a:rPr>
              <a:t>・熱中症リスク検出</a:t>
            </a:r>
            <a:r>
              <a:rPr lang="ja">
                <a:solidFill>
                  <a:srgbClr val="FF0000"/>
                </a:solidFill>
                <a:latin typeface="MS PMincho"/>
                <a:ea typeface="MS PMincho"/>
                <a:cs typeface="MS PMincho"/>
                <a:sym typeface="MS PMincho"/>
              </a:rPr>
              <a:t>100％</a:t>
            </a:r>
            <a:r>
              <a:rPr lang="ja">
                <a:latin typeface="MS PMincho"/>
                <a:ea typeface="MS PMincho"/>
                <a:cs typeface="MS PMincho"/>
                <a:sym typeface="MS PMincho"/>
              </a:rPr>
              <a:t>を目指す</a:t>
            </a:r>
            <a:endParaRPr>
              <a:latin typeface="MS PMincho"/>
              <a:ea typeface="MS PMincho"/>
              <a:cs typeface="MS PMincho"/>
              <a:sym typeface="MS PMincho"/>
            </a:endParaRPr>
          </a:p>
          <a:p>
            <a:pPr indent="0" lvl="0" marL="0" rtl="0" algn="l">
              <a:lnSpc>
                <a:spcPct val="75000"/>
              </a:lnSpc>
              <a:spcBef>
                <a:spcPts val="1200"/>
              </a:spcBef>
              <a:spcAft>
                <a:spcPts val="0"/>
              </a:spcAft>
              <a:buNone/>
            </a:pPr>
            <a:r>
              <a:t/>
            </a:r>
            <a:endParaRPr>
              <a:solidFill>
                <a:srgbClr val="4A86E8"/>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t/>
            </a:r>
            <a:endParaRPr b="1" sz="100">
              <a:solidFill>
                <a:schemeClr val="accent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5" name="Shape 105"/>
        <p:cNvGrpSpPr/>
        <p:nvPr/>
      </p:nvGrpSpPr>
      <p:grpSpPr>
        <a:xfrm>
          <a:off x="0" y="0"/>
          <a:ext cx="0" cy="0"/>
          <a:chOff x="0" y="0"/>
          <a:chExt cx="0" cy="0"/>
        </a:xfrm>
      </p:grpSpPr>
      <p:sp>
        <p:nvSpPr>
          <p:cNvPr id="106" name="Google Shape;106;p16"/>
          <p:cNvSpPr txBox="1"/>
          <p:nvPr>
            <p:ph type="title"/>
          </p:nvPr>
        </p:nvSpPr>
        <p:spPr>
          <a:xfrm>
            <a:off x="400050" y="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rgbClr val="000000"/>
              </a:buClr>
              <a:buSzPct val="38976"/>
              <a:buFont typeface="Arial"/>
              <a:buNone/>
            </a:pPr>
            <a:r>
              <a:rPr lang="ja" sz="2540">
                <a:solidFill>
                  <a:srgbClr val="AF7B51"/>
                </a:solidFill>
              </a:rPr>
              <a:t>成果物の概要</a:t>
            </a:r>
            <a:endParaRPr sz="2540">
              <a:solidFill>
                <a:srgbClr val="AF7B51"/>
              </a:solidFill>
            </a:endParaRPr>
          </a:p>
          <a:p>
            <a:pPr indent="0" lvl="0" marL="0" rtl="0" algn="l">
              <a:spcBef>
                <a:spcPts val="0"/>
              </a:spcBef>
              <a:spcAft>
                <a:spcPts val="0"/>
              </a:spcAft>
              <a:buNone/>
            </a:pPr>
            <a:r>
              <a:t/>
            </a:r>
            <a:endParaRPr>
              <a:solidFill>
                <a:srgbClr val="AF7B51"/>
              </a:solidFill>
              <a:latin typeface="MS PGothic"/>
              <a:ea typeface="MS PGothic"/>
              <a:cs typeface="MS PGothic"/>
              <a:sym typeface="MS PGothic"/>
            </a:endParaRPr>
          </a:p>
        </p:txBody>
      </p:sp>
      <p:sp>
        <p:nvSpPr>
          <p:cNvPr id="107" name="Google Shape;107;p16"/>
          <p:cNvSpPr txBox="1"/>
          <p:nvPr>
            <p:ph idx="1" type="body"/>
          </p:nvPr>
        </p:nvSpPr>
        <p:spPr>
          <a:xfrm>
            <a:off x="324050" y="1299750"/>
            <a:ext cx="4722300" cy="16587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p:txBody>
      </p:sp>
      <p:sp>
        <p:nvSpPr>
          <p:cNvPr id="108" name="Google Shape;108;p16"/>
          <p:cNvSpPr txBox="1"/>
          <p:nvPr/>
        </p:nvSpPr>
        <p:spPr>
          <a:xfrm>
            <a:off x="544600" y="1299750"/>
            <a:ext cx="7924800" cy="39099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ja" sz="1800">
                <a:solidFill>
                  <a:srgbClr val="5B9BD5"/>
                </a:solidFill>
                <a:latin typeface="Lato"/>
                <a:ea typeface="Lato"/>
                <a:cs typeface="Lato"/>
                <a:sym typeface="Lato"/>
              </a:rPr>
              <a:t>〇機能一覧</a:t>
            </a:r>
            <a:endParaRPr sz="1800">
              <a:solidFill>
                <a:srgbClr val="5B9BD5"/>
              </a:solidFill>
              <a:latin typeface="Lato"/>
              <a:ea typeface="Lato"/>
              <a:cs typeface="Lato"/>
              <a:sym typeface="Lato"/>
            </a:endParaRPr>
          </a:p>
          <a:p>
            <a:pPr indent="0" lvl="0" marL="0" rtl="0" algn="l">
              <a:spcBef>
                <a:spcPts val="1200"/>
              </a:spcBef>
              <a:spcAft>
                <a:spcPts val="0"/>
              </a:spcAft>
              <a:buClr>
                <a:srgbClr val="000000"/>
              </a:buClr>
              <a:buSzPts val="5000"/>
              <a:buFont typeface="Arial"/>
              <a:buNone/>
            </a:pPr>
            <a:r>
              <a:rPr lang="ja" sz="1800">
                <a:latin typeface="MS PMincho"/>
                <a:ea typeface="MS PMincho"/>
                <a:cs typeface="MS PMincho"/>
                <a:sym typeface="MS PMincho"/>
              </a:rPr>
              <a:t>🔵スマートウォッチ　（生徒）　　　　　</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・リスク測定</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・チェックリスト入力機能</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・水分補給確認機能</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・アラート機能</a:t>
            </a:r>
            <a:endParaRPr sz="1800">
              <a:latin typeface="MS PMincho"/>
              <a:ea typeface="MS PMincho"/>
              <a:cs typeface="MS PMincho"/>
              <a:sym typeface="MS PMincho"/>
            </a:endParaRPr>
          </a:p>
          <a:p>
            <a:pPr indent="0" lvl="0" marL="0" rtl="0" algn="l">
              <a:spcBef>
                <a:spcPts val="0"/>
              </a:spcBef>
              <a:spcAft>
                <a:spcPts val="0"/>
              </a:spcAft>
              <a:buNone/>
            </a:pPr>
            <a:r>
              <a:rPr lang="ja" sz="1800">
                <a:latin typeface="MS PMincho"/>
                <a:ea typeface="MS PMincho"/>
                <a:cs typeface="MS PMincho"/>
                <a:sym typeface="MS PMincho"/>
              </a:rPr>
              <a:t>・ログイン機能</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🔵タブレット（教師）</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・環境情報取得（温度、湿度、WBGT）</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・ログイン機能</a:t>
            </a:r>
            <a:endParaRPr sz="1800">
              <a:latin typeface="MS PMincho"/>
              <a:ea typeface="MS PMincho"/>
              <a:cs typeface="MS PMincho"/>
              <a:sym typeface="MS PMincho"/>
            </a:endParaRPr>
          </a:p>
          <a:p>
            <a:pPr indent="0" lvl="0" marL="0" rtl="0" algn="l">
              <a:spcBef>
                <a:spcPts val="0"/>
              </a:spcBef>
              <a:spcAft>
                <a:spcPts val="0"/>
              </a:spcAft>
              <a:buClr>
                <a:srgbClr val="000000"/>
              </a:buClr>
              <a:buSzPts val="5000"/>
              <a:buFont typeface="Arial"/>
              <a:buNone/>
            </a:pPr>
            <a:r>
              <a:rPr lang="ja" sz="1800">
                <a:latin typeface="MS PMincho"/>
                <a:ea typeface="MS PMincho"/>
                <a:cs typeface="MS PMincho"/>
                <a:sym typeface="MS PMincho"/>
              </a:rPr>
              <a:t>・活動助言機能</a:t>
            </a:r>
            <a:endParaRPr sz="18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t/>
            </a:r>
            <a:endParaRPr sz="2207">
              <a:solidFill>
                <a:srgbClr val="4A86E8"/>
              </a:solidFill>
              <a:latin typeface="MS PMincho"/>
              <a:ea typeface="MS PMincho"/>
              <a:cs typeface="MS PMincho"/>
              <a:sym typeface="MS PMinch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2" name="Shape 112"/>
        <p:cNvGrpSpPr/>
        <p:nvPr/>
      </p:nvGrpSpPr>
      <p:grpSpPr>
        <a:xfrm>
          <a:off x="0" y="0"/>
          <a:ext cx="0" cy="0"/>
          <a:chOff x="0" y="0"/>
          <a:chExt cx="0" cy="0"/>
        </a:xfrm>
      </p:grpSpPr>
      <p:sp>
        <p:nvSpPr>
          <p:cNvPr id="113" name="Google Shape;113;p17"/>
          <p:cNvSpPr txBox="1"/>
          <p:nvPr>
            <p:ph type="title"/>
          </p:nvPr>
        </p:nvSpPr>
        <p:spPr>
          <a:xfrm>
            <a:off x="198550" y="0"/>
            <a:ext cx="5072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lang="ja" sz="2540">
                <a:solidFill>
                  <a:srgbClr val="AF7B51"/>
                </a:solidFill>
              </a:rPr>
              <a:t>画面遷移：タブレット（教師用）</a:t>
            </a:r>
            <a:endParaRPr sz="2540">
              <a:solidFill>
                <a:srgbClr val="AF7B51"/>
              </a:solidFill>
            </a:endParaRPr>
          </a:p>
        </p:txBody>
      </p:sp>
      <p:sp>
        <p:nvSpPr>
          <p:cNvPr id="114" name="Google Shape;114;p17"/>
          <p:cNvSpPr/>
          <p:nvPr/>
        </p:nvSpPr>
        <p:spPr>
          <a:xfrm>
            <a:off x="2888025" y="1160650"/>
            <a:ext cx="1300800" cy="589500"/>
          </a:xfrm>
          <a:prstGeom prst="wedgeRoundRectCallout">
            <a:avLst>
              <a:gd fmla="val -76488" name="adj1"/>
              <a:gd fmla="val 55464" name="adj2"/>
              <a:gd fmla="val 0" name="adj3"/>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ja" sz="1200">
                <a:latin typeface="Lato"/>
                <a:ea typeface="Lato"/>
                <a:cs typeface="Lato"/>
                <a:sym typeface="Lato"/>
              </a:rPr>
              <a:t>ログイン</a:t>
            </a:r>
            <a:endParaRPr sz="1200">
              <a:latin typeface="Lato"/>
              <a:ea typeface="Lato"/>
              <a:cs typeface="Lato"/>
              <a:sym typeface="Lato"/>
            </a:endParaRPr>
          </a:p>
        </p:txBody>
      </p:sp>
      <p:sp>
        <p:nvSpPr>
          <p:cNvPr id="115" name="Google Shape;115;p17"/>
          <p:cNvSpPr/>
          <p:nvPr/>
        </p:nvSpPr>
        <p:spPr>
          <a:xfrm>
            <a:off x="3988750" y="4458588"/>
            <a:ext cx="1383000" cy="684900"/>
          </a:xfrm>
          <a:prstGeom prst="wedgeRoundRectCallout">
            <a:avLst>
              <a:gd fmla="val -70747" name="adj1"/>
              <a:gd fmla="val -69121" name="adj2"/>
              <a:gd fmla="val 0" name="adj3"/>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ja" sz="1200">
                <a:latin typeface="Lato"/>
                <a:ea typeface="Lato"/>
                <a:cs typeface="Lato"/>
                <a:sym typeface="Lato"/>
              </a:rPr>
              <a:t>以下のように</a:t>
            </a:r>
            <a:br>
              <a:rPr lang="ja" sz="1200">
                <a:latin typeface="Lato"/>
                <a:ea typeface="Lato"/>
                <a:cs typeface="Lato"/>
                <a:sym typeface="Lato"/>
              </a:rPr>
            </a:br>
            <a:r>
              <a:rPr lang="ja" sz="1200">
                <a:latin typeface="Lato"/>
                <a:ea typeface="Lato"/>
                <a:cs typeface="Lato"/>
                <a:sym typeface="Lato"/>
              </a:rPr>
              <a:t>判断結果が</a:t>
            </a:r>
            <a:br>
              <a:rPr lang="ja" sz="1200">
                <a:latin typeface="Lato"/>
                <a:ea typeface="Lato"/>
                <a:cs typeface="Lato"/>
                <a:sym typeface="Lato"/>
              </a:rPr>
            </a:br>
            <a:r>
              <a:rPr lang="ja" sz="1200">
                <a:latin typeface="Lato"/>
                <a:ea typeface="Lato"/>
                <a:cs typeface="Lato"/>
                <a:sym typeface="Lato"/>
              </a:rPr>
              <a:t>表示される</a:t>
            </a:r>
            <a:endParaRPr sz="1200">
              <a:latin typeface="Lato"/>
              <a:ea typeface="Lato"/>
              <a:cs typeface="Lato"/>
              <a:sym typeface="Lato"/>
            </a:endParaRPr>
          </a:p>
        </p:txBody>
      </p:sp>
      <p:pic>
        <p:nvPicPr>
          <p:cNvPr id="116" name="Google Shape;116;p17"/>
          <p:cNvPicPr preferRelativeResize="0"/>
          <p:nvPr/>
        </p:nvPicPr>
        <p:blipFill>
          <a:blip r:embed="rId3">
            <a:alphaModFix/>
          </a:blip>
          <a:stretch>
            <a:fillRect/>
          </a:stretch>
        </p:blipFill>
        <p:spPr>
          <a:xfrm>
            <a:off x="3609075" y="1791628"/>
            <a:ext cx="1538275" cy="1280550"/>
          </a:xfrm>
          <a:prstGeom prst="rect">
            <a:avLst/>
          </a:prstGeom>
          <a:noFill/>
          <a:ln>
            <a:noFill/>
          </a:ln>
        </p:spPr>
      </p:pic>
      <p:cxnSp>
        <p:nvCxnSpPr>
          <p:cNvPr id="117" name="Google Shape;117;p17"/>
          <p:cNvCxnSpPr/>
          <p:nvPr/>
        </p:nvCxnSpPr>
        <p:spPr>
          <a:xfrm>
            <a:off x="2806475" y="2431900"/>
            <a:ext cx="543600" cy="0"/>
          </a:xfrm>
          <a:prstGeom prst="straightConnector1">
            <a:avLst/>
          </a:prstGeom>
          <a:noFill/>
          <a:ln cap="flat" cmpd="sng" w="9525">
            <a:solidFill>
              <a:schemeClr val="dk2"/>
            </a:solidFill>
            <a:prstDash val="solid"/>
            <a:round/>
            <a:headEnd len="med" w="med" type="none"/>
            <a:tailEnd len="med" w="med" type="triangle"/>
          </a:ln>
        </p:spPr>
      </p:cxnSp>
      <p:pic>
        <p:nvPicPr>
          <p:cNvPr id="118" name="Google Shape;118;p17"/>
          <p:cNvPicPr preferRelativeResize="0"/>
          <p:nvPr/>
        </p:nvPicPr>
        <p:blipFill>
          <a:blip r:embed="rId4">
            <a:alphaModFix/>
          </a:blip>
          <a:stretch>
            <a:fillRect/>
          </a:stretch>
        </p:blipFill>
        <p:spPr>
          <a:xfrm>
            <a:off x="6810800" y="1872500"/>
            <a:ext cx="2052175" cy="1451400"/>
          </a:xfrm>
          <a:prstGeom prst="rect">
            <a:avLst/>
          </a:prstGeom>
          <a:noFill/>
          <a:ln>
            <a:noFill/>
          </a:ln>
        </p:spPr>
      </p:pic>
      <p:sp>
        <p:nvSpPr>
          <p:cNvPr id="119" name="Google Shape;119;p17"/>
          <p:cNvSpPr/>
          <p:nvPr/>
        </p:nvSpPr>
        <p:spPr>
          <a:xfrm>
            <a:off x="5718863" y="3615663"/>
            <a:ext cx="1746600" cy="884700"/>
          </a:xfrm>
          <a:prstGeom prst="rect">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ja" sz="1200">
                <a:latin typeface="Lato"/>
                <a:ea typeface="Lato"/>
                <a:cs typeface="Lato"/>
                <a:sym typeface="Lato"/>
              </a:rPr>
              <a:t>現在地と環境情報取得後、熱中症予防指針に基づいて判断される</a:t>
            </a:r>
            <a:endParaRPr sz="1200">
              <a:latin typeface="Lato"/>
              <a:ea typeface="Lato"/>
              <a:cs typeface="Lato"/>
              <a:sym typeface="Lato"/>
            </a:endParaRPr>
          </a:p>
        </p:txBody>
      </p:sp>
      <p:cxnSp>
        <p:nvCxnSpPr>
          <p:cNvPr id="120" name="Google Shape;120;p17"/>
          <p:cNvCxnSpPr/>
          <p:nvPr/>
        </p:nvCxnSpPr>
        <p:spPr>
          <a:xfrm flipH="1">
            <a:off x="3798000" y="3014750"/>
            <a:ext cx="2951100" cy="908400"/>
          </a:xfrm>
          <a:prstGeom prst="straightConnector1">
            <a:avLst/>
          </a:prstGeom>
          <a:noFill/>
          <a:ln cap="flat" cmpd="sng" w="9525">
            <a:solidFill>
              <a:schemeClr val="dk2"/>
            </a:solidFill>
            <a:prstDash val="solid"/>
            <a:round/>
            <a:headEnd len="med" w="med" type="none"/>
            <a:tailEnd len="med" w="med" type="triangle"/>
          </a:ln>
        </p:spPr>
      </p:cxnSp>
      <p:cxnSp>
        <p:nvCxnSpPr>
          <p:cNvPr id="121" name="Google Shape;121;p17"/>
          <p:cNvCxnSpPr>
            <a:stCxn id="116" idx="3"/>
          </p:cNvCxnSpPr>
          <p:nvPr/>
        </p:nvCxnSpPr>
        <p:spPr>
          <a:xfrm flipH="1" rot="10800000">
            <a:off x="5147350" y="2428003"/>
            <a:ext cx="1493100" cy="3900"/>
          </a:xfrm>
          <a:prstGeom prst="straightConnector1">
            <a:avLst/>
          </a:prstGeom>
          <a:noFill/>
          <a:ln cap="flat" cmpd="sng" w="9525">
            <a:solidFill>
              <a:schemeClr val="dk2"/>
            </a:solidFill>
            <a:prstDash val="solid"/>
            <a:round/>
            <a:headEnd len="med" w="med" type="none"/>
            <a:tailEnd len="med" w="med" type="triangle"/>
          </a:ln>
        </p:spPr>
      </p:cxnSp>
      <p:pic>
        <p:nvPicPr>
          <p:cNvPr id="122" name="Google Shape;122;p17"/>
          <p:cNvPicPr preferRelativeResize="0"/>
          <p:nvPr/>
        </p:nvPicPr>
        <p:blipFill>
          <a:blip r:embed="rId5">
            <a:alphaModFix/>
          </a:blip>
          <a:stretch>
            <a:fillRect/>
          </a:stretch>
        </p:blipFill>
        <p:spPr>
          <a:xfrm>
            <a:off x="198550" y="1398150"/>
            <a:ext cx="2244625" cy="1805459"/>
          </a:xfrm>
          <a:prstGeom prst="rect">
            <a:avLst/>
          </a:prstGeom>
          <a:noFill/>
          <a:ln>
            <a:noFill/>
          </a:ln>
        </p:spPr>
      </p:pic>
      <p:sp>
        <p:nvSpPr>
          <p:cNvPr id="123" name="Google Shape;123;p17"/>
          <p:cNvSpPr/>
          <p:nvPr/>
        </p:nvSpPr>
        <p:spPr>
          <a:xfrm>
            <a:off x="7707775" y="1160650"/>
            <a:ext cx="1300800" cy="589500"/>
          </a:xfrm>
          <a:prstGeom prst="wedgeRoundRectCallout">
            <a:avLst>
              <a:gd fmla="val -76488" name="adj1"/>
              <a:gd fmla="val 55464" name="adj2"/>
              <a:gd fmla="val 0" name="adj3"/>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ja" sz="1200">
                <a:latin typeface="Lato"/>
                <a:ea typeface="Lato"/>
                <a:cs typeface="Lato"/>
                <a:sym typeface="Lato"/>
              </a:rPr>
              <a:t>APIによる</a:t>
            </a:r>
            <a:endParaRPr sz="1200">
              <a:latin typeface="Lato"/>
              <a:ea typeface="Lato"/>
              <a:cs typeface="Lato"/>
              <a:sym typeface="Lato"/>
            </a:endParaRPr>
          </a:p>
          <a:p>
            <a:pPr indent="0" lvl="0" marL="0" rtl="0" algn="ctr">
              <a:spcBef>
                <a:spcPts val="0"/>
              </a:spcBef>
              <a:spcAft>
                <a:spcPts val="0"/>
              </a:spcAft>
              <a:buNone/>
            </a:pPr>
            <a:r>
              <a:rPr lang="ja" sz="1200">
                <a:latin typeface="Lato"/>
                <a:ea typeface="Lato"/>
                <a:cs typeface="Lato"/>
                <a:sym typeface="Lato"/>
              </a:rPr>
              <a:t>自動取得</a:t>
            </a:r>
            <a:endParaRPr sz="1200">
              <a:latin typeface="Lato"/>
              <a:ea typeface="Lato"/>
              <a:cs typeface="Lato"/>
              <a:sym typeface="Lato"/>
            </a:endParaRPr>
          </a:p>
        </p:txBody>
      </p:sp>
      <p:pic>
        <p:nvPicPr>
          <p:cNvPr id="124" name="Google Shape;124;p17"/>
          <p:cNvPicPr preferRelativeResize="0"/>
          <p:nvPr/>
        </p:nvPicPr>
        <p:blipFill>
          <a:blip r:embed="rId6">
            <a:alphaModFix/>
          </a:blip>
          <a:stretch>
            <a:fillRect/>
          </a:stretch>
        </p:blipFill>
        <p:spPr>
          <a:xfrm>
            <a:off x="608425" y="3285150"/>
            <a:ext cx="2741640" cy="1858350"/>
          </a:xfrm>
          <a:prstGeom prst="rect">
            <a:avLst/>
          </a:prstGeom>
          <a:noFill/>
          <a:ln>
            <a:noFill/>
          </a:ln>
        </p:spPr>
      </p:pic>
      <p:sp>
        <p:nvSpPr>
          <p:cNvPr id="125" name="Google Shape;125;p17"/>
          <p:cNvSpPr txBox="1"/>
          <p:nvPr/>
        </p:nvSpPr>
        <p:spPr>
          <a:xfrm>
            <a:off x="1701750" y="401175"/>
            <a:ext cx="2965800" cy="412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300">
              <a:solidFill>
                <a:schemeClr val="accent1"/>
              </a:solidFill>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8"/>
          <p:cNvSpPr txBox="1"/>
          <p:nvPr/>
        </p:nvSpPr>
        <p:spPr>
          <a:xfrm>
            <a:off x="403800" y="0"/>
            <a:ext cx="6741600" cy="535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990"/>
              <a:buFont typeface="Arial"/>
              <a:buNone/>
            </a:pPr>
            <a:r>
              <a:rPr b="1" lang="ja" sz="2540">
                <a:solidFill>
                  <a:srgbClr val="AF7B51"/>
                </a:solidFill>
                <a:latin typeface="Raleway"/>
                <a:ea typeface="Raleway"/>
                <a:cs typeface="Raleway"/>
                <a:sym typeface="Raleway"/>
              </a:rPr>
              <a:t>画面遷移：スマートウォッチ（生徒用）</a:t>
            </a:r>
            <a:endParaRPr sz="1300">
              <a:solidFill>
                <a:schemeClr val="accent1"/>
              </a:solidFill>
              <a:latin typeface="Lato"/>
              <a:ea typeface="Lato"/>
              <a:cs typeface="Lato"/>
              <a:sym typeface="Lato"/>
            </a:endParaRPr>
          </a:p>
        </p:txBody>
      </p:sp>
      <p:pic>
        <p:nvPicPr>
          <p:cNvPr id="131" name="Google Shape;131;p18"/>
          <p:cNvPicPr preferRelativeResize="0"/>
          <p:nvPr/>
        </p:nvPicPr>
        <p:blipFill>
          <a:blip r:embed="rId3">
            <a:alphaModFix/>
          </a:blip>
          <a:stretch>
            <a:fillRect/>
          </a:stretch>
        </p:blipFill>
        <p:spPr>
          <a:xfrm>
            <a:off x="3276025" y="2928575"/>
            <a:ext cx="1454725" cy="1454725"/>
          </a:xfrm>
          <a:prstGeom prst="rect">
            <a:avLst/>
          </a:prstGeom>
          <a:noFill/>
          <a:ln>
            <a:noFill/>
          </a:ln>
        </p:spPr>
      </p:pic>
      <p:pic>
        <p:nvPicPr>
          <p:cNvPr id="132" name="Google Shape;132;p18"/>
          <p:cNvPicPr preferRelativeResize="0"/>
          <p:nvPr/>
        </p:nvPicPr>
        <p:blipFill>
          <a:blip r:embed="rId4">
            <a:alphaModFix/>
          </a:blip>
          <a:stretch>
            <a:fillRect/>
          </a:stretch>
        </p:blipFill>
        <p:spPr>
          <a:xfrm>
            <a:off x="4572000" y="3369975"/>
            <a:ext cx="1454725" cy="1454725"/>
          </a:xfrm>
          <a:prstGeom prst="rect">
            <a:avLst/>
          </a:prstGeom>
          <a:noFill/>
          <a:ln>
            <a:noFill/>
          </a:ln>
        </p:spPr>
      </p:pic>
      <p:pic>
        <p:nvPicPr>
          <p:cNvPr id="133" name="Google Shape;133;p18"/>
          <p:cNvPicPr preferRelativeResize="0"/>
          <p:nvPr/>
        </p:nvPicPr>
        <p:blipFill>
          <a:blip r:embed="rId5">
            <a:alphaModFix/>
          </a:blip>
          <a:stretch>
            <a:fillRect/>
          </a:stretch>
        </p:blipFill>
        <p:spPr>
          <a:xfrm>
            <a:off x="5869675" y="1428038"/>
            <a:ext cx="1150850" cy="1123375"/>
          </a:xfrm>
          <a:prstGeom prst="rect">
            <a:avLst/>
          </a:prstGeom>
          <a:noFill/>
          <a:ln>
            <a:noFill/>
          </a:ln>
        </p:spPr>
      </p:pic>
      <p:pic>
        <p:nvPicPr>
          <p:cNvPr id="134" name="Google Shape;134;p18"/>
          <p:cNvPicPr preferRelativeResize="0"/>
          <p:nvPr/>
        </p:nvPicPr>
        <p:blipFill>
          <a:blip r:embed="rId6">
            <a:alphaModFix/>
          </a:blip>
          <a:stretch>
            <a:fillRect/>
          </a:stretch>
        </p:blipFill>
        <p:spPr>
          <a:xfrm>
            <a:off x="7750975" y="1398050"/>
            <a:ext cx="1150850" cy="1123350"/>
          </a:xfrm>
          <a:prstGeom prst="rect">
            <a:avLst/>
          </a:prstGeom>
          <a:noFill/>
          <a:ln>
            <a:noFill/>
          </a:ln>
        </p:spPr>
      </p:pic>
      <p:pic>
        <p:nvPicPr>
          <p:cNvPr id="135" name="Google Shape;135;p18"/>
          <p:cNvPicPr preferRelativeResize="0"/>
          <p:nvPr/>
        </p:nvPicPr>
        <p:blipFill>
          <a:blip r:embed="rId7">
            <a:alphaModFix/>
          </a:blip>
          <a:stretch>
            <a:fillRect/>
          </a:stretch>
        </p:blipFill>
        <p:spPr>
          <a:xfrm>
            <a:off x="3858363" y="1428038"/>
            <a:ext cx="1150850" cy="1123375"/>
          </a:xfrm>
          <a:prstGeom prst="rect">
            <a:avLst/>
          </a:prstGeom>
          <a:noFill/>
          <a:ln>
            <a:noFill/>
          </a:ln>
        </p:spPr>
      </p:pic>
      <p:pic>
        <p:nvPicPr>
          <p:cNvPr id="136" name="Google Shape;136;p18"/>
          <p:cNvPicPr preferRelativeResize="0"/>
          <p:nvPr/>
        </p:nvPicPr>
        <p:blipFill rotWithShape="1">
          <a:blip r:embed="rId8">
            <a:alphaModFix/>
          </a:blip>
          <a:srcRect b="-5989" l="0" r="0" t="5990"/>
          <a:stretch/>
        </p:blipFill>
        <p:spPr>
          <a:xfrm>
            <a:off x="1847050" y="1461313"/>
            <a:ext cx="1150850" cy="1150850"/>
          </a:xfrm>
          <a:prstGeom prst="rect">
            <a:avLst/>
          </a:prstGeom>
          <a:noFill/>
          <a:ln>
            <a:noFill/>
          </a:ln>
        </p:spPr>
      </p:pic>
      <p:pic>
        <p:nvPicPr>
          <p:cNvPr id="137" name="Google Shape;137;p18"/>
          <p:cNvPicPr preferRelativeResize="0"/>
          <p:nvPr/>
        </p:nvPicPr>
        <p:blipFill>
          <a:blip r:embed="rId9">
            <a:alphaModFix/>
          </a:blip>
          <a:stretch>
            <a:fillRect/>
          </a:stretch>
        </p:blipFill>
        <p:spPr>
          <a:xfrm>
            <a:off x="62375" y="1398038"/>
            <a:ext cx="1150850" cy="1123375"/>
          </a:xfrm>
          <a:prstGeom prst="rect">
            <a:avLst/>
          </a:prstGeom>
          <a:noFill/>
          <a:ln>
            <a:noFill/>
          </a:ln>
        </p:spPr>
      </p:pic>
      <p:pic>
        <p:nvPicPr>
          <p:cNvPr id="138" name="Google Shape;138;p18"/>
          <p:cNvPicPr preferRelativeResize="0"/>
          <p:nvPr/>
        </p:nvPicPr>
        <p:blipFill>
          <a:blip r:embed="rId10">
            <a:alphaModFix/>
          </a:blip>
          <a:stretch>
            <a:fillRect/>
          </a:stretch>
        </p:blipFill>
        <p:spPr>
          <a:xfrm>
            <a:off x="432950" y="3538304"/>
            <a:ext cx="1454725" cy="1419964"/>
          </a:xfrm>
          <a:prstGeom prst="rect">
            <a:avLst/>
          </a:prstGeom>
          <a:noFill/>
          <a:ln>
            <a:noFill/>
          </a:ln>
        </p:spPr>
      </p:pic>
      <p:sp>
        <p:nvSpPr>
          <p:cNvPr id="139" name="Google Shape;139;p18"/>
          <p:cNvSpPr/>
          <p:nvPr/>
        </p:nvSpPr>
        <p:spPr>
          <a:xfrm>
            <a:off x="3186600" y="656050"/>
            <a:ext cx="2329200" cy="589500"/>
          </a:xfrm>
          <a:prstGeom prst="wedgeRoundRectCallout">
            <a:avLst>
              <a:gd fmla="val -76488" name="adj1"/>
              <a:gd fmla="val 55464" name="adj2"/>
              <a:gd fmla="val 0" name="adj3"/>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ja" sz="1200">
                <a:latin typeface="Lato"/>
                <a:ea typeface="Lato"/>
                <a:cs typeface="Lato"/>
                <a:sym typeface="Lato"/>
              </a:rPr>
              <a:t>チェックリスト</a:t>
            </a:r>
            <a:endParaRPr sz="1200">
              <a:latin typeface="Lato"/>
              <a:ea typeface="Lato"/>
              <a:cs typeface="Lato"/>
              <a:sym typeface="Lato"/>
            </a:endParaRPr>
          </a:p>
          <a:p>
            <a:pPr indent="0" lvl="0" marL="0" rtl="0" algn="l">
              <a:spcBef>
                <a:spcPts val="0"/>
              </a:spcBef>
              <a:spcAft>
                <a:spcPts val="0"/>
              </a:spcAft>
              <a:buNone/>
            </a:pPr>
            <a:r>
              <a:rPr lang="ja" sz="1200">
                <a:latin typeface="Lato"/>
                <a:ea typeface="Lato"/>
                <a:cs typeface="Lato"/>
                <a:sym typeface="Lato"/>
              </a:rPr>
              <a:t>４項目の質問に答えます</a:t>
            </a:r>
            <a:endParaRPr sz="1200">
              <a:latin typeface="Lato"/>
              <a:ea typeface="Lato"/>
              <a:cs typeface="Lato"/>
              <a:sym typeface="Lato"/>
            </a:endParaRPr>
          </a:p>
        </p:txBody>
      </p:sp>
      <p:sp>
        <p:nvSpPr>
          <p:cNvPr id="140" name="Google Shape;140;p18"/>
          <p:cNvSpPr/>
          <p:nvPr/>
        </p:nvSpPr>
        <p:spPr>
          <a:xfrm>
            <a:off x="1071275" y="2780463"/>
            <a:ext cx="1372500" cy="589500"/>
          </a:xfrm>
          <a:prstGeom prst="wedgeRoundRectCallout">
            <a:avLst>
              <a:gd fmla="val -43918" name="adj1"/>
              <a:gd fmla="val 73967" name="adj2"/>
              <a:gd fmla="val 0" name="adj3"/>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ja" sz="1200">
                <a:latin typeface="Lato"/>
                <a:ea typeface="Lato"/>
                <a:cs typeface="Lato"/>
                <a:sym typeface="Lato"/>
              </a:rPr>
              <a:t>３段階のリスク判定</a:t>
            </a:r>
            <a:endParaRPr sz="1200">
              <a:latin typeface="Lato"/>
              <a:ea typeface="Lato"/>
              <a:cs typeface="Lato"/>
              <a:sym typeface="Lato"/>
            </a:endParaRPr>
          </a:p>
        </p:txBody>
      </p:sp>
      <p:sp>
        <p:nvSpPr>
          <p:cNvPr id="141" name="Google Shape;141;p18"/>
          <p:cNvSpPr/>
          <p:nvPr/>
        </p:nvSpPr>
        <p:spPr>
          <a:xfrm>
            <a:off x="7676000" y="3126450"/>
            <a:ext cx="1300800" cy="1059000"/>
          </a:xfrm>
          <a:prstGeom prst="wedgeRoundRectCallout">
            <a:avLst>
              <a:gd fmla="val -51207" name="adj1"/>
              <a:gd fmla="val 77494" name="adj2"/>
              <a:gd fmla="val 0" name="adj3"/>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ja" sz="1200">
                <a:latin typeface="Lato"/>
                <a:ea typeface="Lato"/>
                <a:cs typeface="Lato"/>
                <a:sym typeface="Lato"/>
              </a:rPr>
              <a:t>リスクレベル</a:t>
            </a:r>
            <a:endParaRPr sz="1200">
              <a:latin typeface="Lato"/>
              <a:ea typeface="Lato"/>
              <a:cs typeface="Lato"/>
              <a:sym typeface="Lato"/>
            </a:endParaRPr>
          </a:p>
          <a:p>
            <a:pPr indent="0" lvl="0" marL="0" rtl="0" algn="ctr">
              <a:spcBef>
                <a:spcPts val="0"/>
              </a:spcBef>
              <a:spcAft>
                <a:spcPts val="0"/>
              </a:spcAft>
              <a:buNone/>
            </a:pPr>
            <a:r>
              <a:rPr lang="ja" sz="1200">
                <a:latin typeface="Lato"/>
                <a:ea typeface="Lato"/>
                <a:cs typeface="Lato"/>
                <a:sym typeface="Lato"/>
              </a:rPr>
              <a:t>に応じて</a:t>
            </a:r>
            <a:endParaRPr sz="1200">
              <a:latin typeface="Lato"/>
              <a:ea typeface="Lato"/>
              <a:cs typeface="Lato"/>
              <a:sym typeface="Lato"/>
            </a:endParaRPr>
          </a:p>
          <a:p>
            <a:pPr indent="0" lvl="0" marL="0" rtl="0" algn="ctr">
              <a:spcBef>
                <a:spcPts val="0"/>
              </a:spcBef>
              <a:spcAft>
                <a:spcPts val="0"/>
              </a:spcAft>
              <a:buNone/>
            </a:pPr>
            <a:r>
              <a:rPr lang="ja" sz="1200">
                <a:latin typeface="Lato"/>
                <a:ea typeface="Lato"/>
                <a:cs typeface="Lato"/>
                <a:sym typeface="Lato"/>
              </a:rPr>
              <a:t>３段階のアラートを表示</a:t>
            </a:r>
            <a:endParaRPr sz="1200">
              <a:latin typeface="Lato"/>
              <a:ea typeface="Lato"/>
              <a:cs typeface="Lato"/>
              <a:sym typeface="Lato"/>
            </a:endParaRPr>
          </a:p>
        </p:txBody>
      </p:sp>
      <p:cxnSp>
        <p:nvCxnSpPr>
          <p:cNvPr id="142" name="Google Shape;142;p18"/>
          <p:cNvCxnSpPr/>
          <p:nvPr/>
        </p:nvCxnSpPr>
        <p:spPr>
          <a:xfrm>
            <a:off x="1378038" y="1989713"/>
            <a:ext cx="304200" cy="0"/>
          </a:xfrm>
          <a:prstGeom prst="straightConnector1">
            <a:avLst/>
          </a:prstGeom>
          <a:noFill/>
          <a:ln cap="flat" cmpd="sng" w="9525">
            <a:solidFill>
              <a:schemeClr val="dk2"/>
            </a:solidFill>
            <a:prstDash val="solid"/>
            <a:round/>
            <a:headEnd len="med" w="med" type="none"/>
            <a:tailEnd len="med" w="med" type="triangle"/>
          </a:ln>
        </p:spPr>
      </p:cxnSp>
      <p:cxnSp>
        <p:nvCxnSpPr>
          <p:cNvPr id="143" name="Google Shape;143;p18"/>
          <p:cNvCxnSpPr/>
          <p:nvPr/>
        </p:nvCxnSpPr>
        <p:spPr>
          <a:xfrm>
            <a:off x="3276025" y="1989725"/>
            <a:ext cx="304200" cy="0"/>
          </a:xfrm>
          <a:prstGeom prst="straightConnector1">
            <a:avLst/>
          </a:prstGeom>
          <a:noFill/>
          <a:ln cap="flat" cmpd="sng" w="9525">
            <a:solidFill>
              <a:schemeClr val="dk2"/>
            </a:solidFill>
            <a:prstDash val="solid"/>
            <a:round/>
            <a:headEnd len="med" w="med" type="none"/>
            <a:tailEnd len="med" w="med" type="triangle"/>
          </a:ln>
        </p:spPr>
      </p:cxnSp>
      <p:cxnSp>
        <p:nvCxnSpPr>
          <p:cNvPr id="144" name="Google Shape;144;p18"/>
          <p:cNvCxnSpPr/>
          <p:nvPr/>
        </p:nvCxnSpPr>
        <p:spPr>
          <a:xfrm>
            <a:off x="5287338" y="1989725"/>
            <a:ext cx="304200" cy="0"/>
          </a:xfrm>
          <a:prstGeom prst="straightConnector1">
            <a:avLst/>
          </a:prstGeom>
          <a:noFill/>
          <a:ln cap="flat" cmpd="sng" w="9525">
            <a:solidFill>
              <a:schemeClr val="dk2"/>
            </a:solidFill>
            <a:prstDash val="solid"/>
            <a:round/>
            <a:headEnd len="med" w="med" type="none"/>
            <a:tailEnd len="med" w="med" type="triangle"/>
          </a:ln>
        </p:spPr>
      </p:cxnSp>
      <p:cxnSp>
        <p:nvCxnSpPr>
          <p:cNvPr id="145" name="Google Shape;145;p18"/>
          <p:cNvCxnSpPr/>
          <p:nvPr/>
        </p:nvCxnSpPr>
        <p:spPr>
          <a:xfrm>
            <a:off x="7233650" y="1989725"/>
            <a:ext cx="304200" cy="0"/>
          </a:xfrm>
          <a:prstGeom prst="straightConnector1">
            <a:avLst/>
          </a:prstGeom>
          <a:noFill/>
          <a:ln cap="flat" cmpd="sng" w="9525">
            <a:solidFill>
              <a:schemeClr val="dk2"/>
            </a:solidFill>
            <a:prstDash val="solid"/>
            <a:round/>
            <a:headEnd len="med" w="med" type="none"/>
            <a:tailEnd len="med" w="med" type="triangle"/>
          </a:ln>
        </p:spPr>
      </p:cxnSp>
      <p:cxnSp>
        <p:nvCxnSpPr>
          <p:cNvPr id="146" name="Google Shape;146;p18"/>
          <p:cNvCxnSpPr/>
          <p:nvPr/>
        </p:nvCxnSpPr>
        <p:spPr>
          <a:xfrm>
            <a:off x="2368175" y="4189438"/>
            <a:ext cx="304200" cy="0"/>
          </a:xfrm>
          <a:prstGeom prst="straightConnector1">
            <a:avLst/>
          </a:prstGeom>
          <a:noFill/>
          <a:ln cap="flat" cmpd="sng" w="9525">
            <a:solidFill>
              <a:schemeClr val="dk2"/>
            </a:solidFill>
            <a:prstDash val="solid"/>
            <a:round/>
            <a:headEnd len="med" w="med" type="none"/>
            <a:tailEnd len="med" w="med" type="triangle"/>
          </a:ln>
        </p:spPr>
      </p:cxnSp>
      <p:cxnSp>
        <p:nvCxnSpPr>
          <p:cNvPr id="147" name="Google Shape;147;p18"/>
          <p:cNvCxnSpPr/>
          <p:nvPr/>
        </p:nvCxnSpPr>
        <p:spPr>
          <a:xfrm>
            <a:off x="875950" y="2742125"/>
            <a:ext cx="0" cy="769200"/>
          </a:xfrm>
          <a:prstGeom prst="straightConnector1">
            <a:avLst/>
          </a:prstGeom>
          <a:noFill/>
          <a:ln cap="flat" cmpd="sng" w="9525">
            <a:solidFill>
              <a:schemeClr val="dk2"/>
            </a:solidFill>
            <a:prstDash val="solid"/>
            <a:round/>
            <a:headEnd len="med" w="med" type="none"/>
            <a:tailEnd len="med" w="med" type="triangle"/>
          </a:ln>
        </p:spPr>
      </p:cxnSp>
      <p:cxnSp>
        <p:nvCxnSpPr>
          <p:cNvPr id="148" name="Google Shape;148;p18"/>
          <p:cNvCxnSpPr>
            <a:stCxn id="134" idx="2"/>
          </p:cNvCxnSpPr>
          <p:nvPr/>
        </p:nvCxnSpPr>
        <p:spPr>
          <a:xfrm>
            <a:off x="8326400" y="2521400"/>
            <a:ext cx="300" cy="163200"/>
          </a:xfrm>
          <a:prstGeom prst="straightConnector1">
            <a:avLst/>
          </a:prstGeom>
          <a:noFill/>
          <a:ln cap="flat" cmpd="sng" w="9525">
            <a:solidFill>
              <a:schemeClr val="dk2"/>
            </a:solidFill>
            <a:prstDash val="solid"/>
            <a:round/>
            <a:headEnd len="med" w="med" type="none"/>
            <a:tailEnd len="med" w="med" type="none"/>
          </a:ln>
        </p:spPr>
      </p:cxnSp>
      <p:cxnSp>
        <p:nvCxnSpPr>
          <p:cNvPr id="149" name="Google Shape;149;p18"/>
          <p:cNvCxnSpPr/>
          <p:nvPr/>
        </p:nvCxnSpPr>
        <p:spPr>
          <a:xfrm flipH="1">
            <a:off x="875900" y="2693338"/>
            <a:ext cx="7450800" cy="48000"/>
          </a:xfrm>
          <a:prstGeom prst="straightConnector1">
            <a:avLst/>
          </a:prstGeom>
          <a:noFill/>
          <a:ln cap="flat" cmpd="sng" w="9525">
            <a:solidFill>
              <a:schemeClr val="dk2"/>
            </a:solidFill>
            <a:prstDash val="solid"/>
            <a:round/>
            <a:headEnd len="med" w="med" type="none"/>
            <a:tailEnd len="med" w="med" type="none"/>
          </a:ln>
        </p:spPr>
      </p:cxnSp>
      <p:pic>
        <p:nvPicPr>
          <p:cNvPr id="150" name="Google Shape;150;p18"/>
          <p:cNvPicPr preferRelativeResize="0"/>
          <p:nvPr/>
        </p:nvPicPr>
        <p:blipFill>
          <a:blip r:embed="rId11">
            <a:alphaModFix/>
          </a:blip>
          <a:stretch>
            <a:fillRect/>
          </a:stretch>
        </p:blipFill>
        <p:spPr>
          <a:xfrm>
            <a:off x="5947038" y="3688775"/>
            <a:ext cx="1422113" cy="14547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4" name="Shape 154"/>
        <p:cNvGrpSpPr/>
        <p:nvPr/>
      </p:nvGrpSpPr>
      <p:grpSpPr>
        <a:xfrm>
          <a:off x="0" y="0"/>
          <a:ext cx="0" cy="0"/>
          <a:chOff x="0" y="0"/>
          <a:chExt cx="0" cy="0"/>
        </a:xfrm>
      </p:grpSpPr>
      <p:sp>
        <p:nvSpPr>
          <p:cNvPr id="155" name="Google Shape;155;p19"/>
          <p:cNvSpPr txBox="1"/>
          <p:nvPr>
            <p:ph type="title"/>
          </p:nvPr>
        </p:nvSpPr>
        <p:spPr>
          <a:xfrm>
            <a:off x="324050" y="159475"/>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solidFill>
                  <a:srgbClr val="AF7B51"/>
                </a:solidFill>
                <a:latin typeface="MS PGothic"/>
                <a:ea typeface="MS PGothic"/>
                <a:cs typeface="MS PGothic"/>
                <a:sym typeface="MS PGothic"/>
              </a:rPr>
              <a:t>システム構成図</a:t>
            </a:r>
            <a:endParaRPr>
              <a:solidFill>
                <a:srgbClr val="AF7B51"/>
              </a:solidFill>
              <a:latin typeface="MS PGothic"/>
              <a:ea typeface="MS PGothic"/>
              <a:cs typeface="MS PGothic"/>
              <a:sym typeface="MS PGothic"/>
            </a:endParaRPr>
          </a:p>
        </p:txBody>
      </p:sp>
      <p:sp>
        <p:nvSpPr>
          <p:cNvPr id="156" name="Google Shape;156;p19"/>
          <p:cNvSpPr txBox="1"/>
          <p:nvPr>
            <p:ph idx="1" type="body"/>
          </p:nvPr>
        </p:nvSpPr>
        <p:spPr>
          <a:xfrm>
            <a:off x="324050" y="1299750"/>
            <a:ext cx="4722300" cy="16587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p:txBody>
      </p:sp>
      <p:sp>
        <p:nvSpPr>
          <p:cNvPr id="157" name="Google Shape;157;p19"/>
          <p:cNvSpPr txBox="1"/>
          <p:nvPr/>
        </p:nvSpPr>
        <p:spPr>
          <a:xfrm>
            <a:off x="536300" y="1299750"/>
            <a:ext cx="7924800" cy="3909900"/>
          </a:xfrm>
          <a:prstGeom prst="rect">
            <a:avLst/>
          </a:prstGeom>
          <a:noFill/>
          <a:ln>
            <a:noFill/>
          </a:ln>
        </p:spPr>
        <p:txBody>
          <a:bodyPr anchorCtr="0" anchor="t" bIns="91425" lIns="91425" spcFirstLastPara="1" rIns="91425" wrap="square" tIns="91425">
            <a:noAutofit/>
          </a:bodyPr>
          <a:lstStyle/>
          <a:p>
            <a:pPr indent="0" lvl="0" marL="0" rtl="0" algn="l">
              <a:lnSpc>
                <a:spcPct val="80000"/>
              </a:lnSpc>
              <a:spcBef>
                <a:spcPts val="1754"/>
              </a:spcBef>
              <a:spcAft>
                <a:spcPts val="0"/>
              </a:spcAft>
              <a:buClr>
                <a:srgbClr val="3F3F3F"/>
              </a:buClr>
              <a:buSzPts val="3599"/>
              <a:buFont typeface="Arial"/>
              <a:buNone/>
            </a:pPr>
            <a:r>
              <a:t/>
            </a:r>
            <a:endParaRPr sz="1150">
              <a:solidFill>
                <a:schemeClr val="accent1"/>
              </a:solidFill>
              <a:latin typeface="MS PMincho"/>
              <a:ea typeface="MS PMincho"/>
              <a:cs typeface="MS PMincho"/>
              <a:sym typeface="MS PMincho"/>
            </a:endParaRPr>
          </a:p>
        </p:txBody>
      </p:sp>
      <p:pic>
        <p:nvPicPr>
          <p:cNvPr id="158" name="Google Shape;158;p19"/>
          <p:cNvPicPr preferRelativeResize="0"/>
          <p:nvPr/>
        </p:nvPicPr>
        <p:blipFill rotWithShape="1">
          <a:blip r:embed="rId3">
            <a:alphaModFix/>
          </a:blip>
          <a:srcRect b="0" l="0" r="0" t="0"/>
          <a:stretch/>
        </p:blipFill>
        <p:spPr>
          <a:xfrm>
            <a:off x="324050" y="1299750"/>
            <a:ext cx="8363475" cy="37787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2" name="Shape 162"/>
        <p:cNvGrpSpPr/>
        <p:nvPr/>
      </p:nvGrpSpPr>
      <p:grpSpPr>
        <a:xfrm>
          <a:off x="0" y="0"/>
          <a:ext cx="0" cy="0"/>
          <a:chOff x="0" y="0"/>
          <a:chExt cx="0" cy="0"/>
        </a:xfrm>
      </p:grpSpPr>
      <p:sp>
        <p:nvSpPr>
          <p:cNvPr id="163" name="Google Shape;163;p20"/>
          <p:cNvSpPr txBox="1"/>
          <p:nvPr>
            <p:ph type="title"/>
          </p:nvPr>
        </p:nvSpPr>
        <p:spPr>
          <a:xfrm>
            <a:off x="324050" y="159475"/>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solidFill>
                  <a:srgbClr val="AF7B51"/>
                </a:solidFill>
                <a:latin typeface="MS PGothic"/>
                <a:ea typeface="MS PGothic"/>
                <a:cs typeface="MS PGothic"/>
                <a:sym typeface="MS PGothic"/>
              </a:rPr>
              <a:t>動作環境</a:t>
            </a:r>
            <a:endParaRPr>
              <a:solidFill>
                <a:srgbClr val="AF7B51"/>
              </a:solidFill>
              <a:latin typeface="MS PGothic"/>
              <a:ea typeface="MS PGothic"/>
              <a:cs typeface="MS PGothic"/>
              <a:sym typeface="MS PGothic"/>
            </a:endParaRPr>
          </a:p>
        </p:txBody>
      </p:sp>
      <p:sp>
        <p:nvSpPr>
          <p:cNvPr id="164" name="Google Shape;164;p20"/>
          <p:cNvSpPr txBox="1"/>
          <p:nvPr>
            <p:ph idx="1" type="body"/>
          </p:nvPr>
        </p:nvSpPr>
        <p:spPr>
          <a:xfrm>
            <a:off x="324050" y="1299750"/>
            <a:ext cx="4722300" cy="1658700"/>
          </a:xfrm>
          <a:prstGeom prst="rect">
            <a:avLst/>
          </a:prstGeom>
        </p:spPr>
        <p:txBody>
          <a:bodyPr anchorCtr="0" anchor="t" bIns="91425" lIns="91425" spcFirstLastPara="1" rIns="91425" wrap="square" tIns="91425">
            <a:normAutofit/>
          </a:bodyPr>
          <a:lstStyle/>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a:p>
            <a:pPr indent="0" lvl="0" marL="0" rtl="0" algn="l">
              <a:lnSpc>
                <a:spcPct val="100000"/>
              </a:lnSpc>
              <a:spcBef>
                <a:spcPts val="0"/>
              </a:spcBef>
              <a:spcAft>
                <a:spcPts val="0"/>
              </a:spcAft>
              <a:buClr>
                <a:srgbClr val="000000"/>
              </a:buClr>
              <a:buSzPts val="3600"/>
              <a:buFont typeface="Arial"/>
              <a:buNone/>
            </a:pPr>
            <a:r>
              <a:t/>
            </a:r>
            <a:endParaRPr sz="4615">
              <a:solidFill>
                <a:srgbClr val="000000"/>
              </a:solidFill>
              <a:latin typeface="MS PMincho"/>
              <a:ea typeface="MS PMincho"/>
              <a:cs typeface="MS PMincho"/>
              <a:sym typeface="MS PMincho"/>
            </a:endParaRPr>
          </a:p>
        </p:txBody>
      </p:sp>
      <p:sp>
        <p:nvSpPr>
          <p:cNvPr id="165" name="Google Shape;165;p20"/>
          <p:cNvSpPr txBox="1"/>
          <p:nvPr/>
        </p:nvSpPr>
        <p:spPr>
          <a:xfrm>
            <a:off x="536300" y="1299750"/>
            <a:ext cx="7924800" cy="3909900"/>
          </a:xfrm>
          <a:prstGeom prst="rect">
            <a:avLst/>
          </a:prstGeom>
          <a:noFill/>
          <a:ln>
            <a:noFill/>
          </a:ln>
        </p:spPr>
        <p:txBody>
          <a:bodyPr anchorCtr="0" anchor="t" bIns="91425" lIns="91425" spcFirstLastPara="1" rIns="91425" wrap="square" tIns="91425">
            <a:noAutofit/>
          </a:bodyPr>
          <a:lstStyle/>
          <a:p>
            <a:pPr indent="0" lvl="0" marL="0" rtl="0" algn="l">
              <a:lnSpc>
                <a:spcPct val="80000"/>
              </a:lnSpc>
              <a:spcBef>
                <a:spcPts val="1754"/>
              </a:spcBef>
              <a:spcAft>
                <a:spcPts val="0"/>
              </a:spcAft>
              <a:buClr>
                <a:srgbClr val="3F3F3F"/>
              </a:buClr>
              <a:buSzPts val="3599"/>
              <a:buFont typeface="Arial"/>
              <a:buNone/>
            </a:pPr>
            <a:r>
              <a:rPr lang="ja" sz="1500">
                <a:solidFill>
                  <a:schemeClr val="accent1"/>
                </a:solidFill>
                <a:latin typeface="MS PMincho"/>
                <a:ea typeface="MS PMincho"/>
                <a:cs typeface="MS PMincho"/>
                <a:sym typeface="MS PMincho"/>
              </a:rPr>
              <a:t>サーバー　Apeache (XAMPP)</a:t>
            </a:r>
            <a:endParaRPr sz="15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0">
                <a:solidFill>
                  <a:schemeClr val="accent1"/>
                </a:solidFill>
                <a:latin typeface="MS PMincho"/>
                <a:ea typeface="MS PMincho"/>
                <a:cs typeface="MS PMincho"/>
                <a:sym typeface="MS PMincho"/>
              </a:rPr>
              <a:t>データベース　MySQL (XAMPP)</a:t>
            </a:r>
            <a:endParaRPr sz="15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0">
                <a:solidFill>
                  <a:schemeClr val="accent1"/>
                </a:solidFill>
                <a:latin typeface="MS PMincho"/>
                <a:ea typeface="MS PMincho"/>
                <a:cs typeface="MS PMincho"/>
                <a:sym typeface="MS PMincho"/>
              </a:rPr>
              <a:t>開発言語 Javascript PHP</a:t>
            </a:r>
            <a:endParaRPr sz="15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0">
                <a:solidFill>
                  <a:schemeClr val="accent1"/>
                </a:solidFill>
                <a:latin typeface="MS PMincho"/>
                <a:ea typeface="MS PMincho"/>
                <a:cs typeface="MS PMincho"/>
                <a:sym typeface="MS PMincho"/>
              </a:rPr>
              <a:t>開発環境 Visual Studio Code</a:t>
            </a:r>
            <a:endParaRPr sz="15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t/>
            </a:r>
            <a:endParaRPr sz="15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0">
                <a:solidFill>
                  <a:schemeClr val="accent1"/>
                </a:solidFill>
                <a:latin typeface="MS PMincho"/>
                <a:ea typeface="MS PMincho"/>
                <a:cs typeface="MS PMincho"/>
                <a:sym typeface="MS PMincho"/>
              </a:rPr>
              <a:t>スマートウォッチ Wear OS by Google</a:t>
            </a:r>
            <a:endParaRPr sz="15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0">
                <a:solidFill>
                  <a:schemeClr val="accent1"/>
                </a:solidFill>
                <a:latin typeface="MS PMincho"/>
                <a:ea typeface="MS PMincho"/>
                <a:cs typeface="MS PMincho"/>
                <a:sym typeface="MS PMincho"/>
              </a:rPr>
              <a:t>開発言語 Java</a:t>
            </a:r>
            <a:endParaRPr sz="1500">
              <a:solidFill>
                <a:schemeClr val="accent1"/>
              </a:solidFill>
              <a:latin typeface="MS PMincho"/>
              <a:ea typeface="MS PMincho"/>
              <a:cs typeface="MS PMincho"/>
              <a:sym typeface="MS PMincho"/>
            </a:endParaRPr>
          </a:p>
          <a:p>
            <a:pPr indent="0" lvl="0" marL="0" rtl="0" algn="l">
              <a:lnSpc>
                <a:spcPct val="80000"/>
              </a:lnSpc>
              <a:spcBef>
                <a:spcPts val="1754"/>
              </a:spcBef>
              <a:spcAft>
                <a:spcPts val="0"/>
              </a:spcAft>
              <a:buClr>
                <a:srgbClr val="3F3F3F"/>
              </a:buClr>
              <a:buSzPts val="3599"/>
              <a:buFont typeface="Arial"/>
              <a:buNone/>
            </a:pPr>
            <a:r>
              <a:rPr lang="ja" sz="1500">
                <a:solidFill>
                  <a:schemeClr val="accent1"/>
                </a:solidFill>
                <a:latin typeface="MS PMincho"/>
                <a:ea typeface="MS PMincho"/>
                <a:cs typeface="MS PMincho"/>
                <a:sym typeface="MS PMincho"/>
              </a:rPr>
              <a:t>開発環境 android studio</a:t>
            </a:r>
            <a:endParaRPr sz="1500">
              <a:solidFill>
                <a:schemeClr val="accent1"/>
              </a:solidFill>
              <a:latin typeface="MS PMincho"/>
              <a:ea typeface="MS PMincho"/>
              <a:cs typeface="MS PMincho"/>
              <a:sym typeface="MS PMincho"/>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