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 showSpecialPlsOnTitleSld="0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ovM/aSDE+BKpXl09MZWpeIuvG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69B28F-A413-4D89-BD51-394F17F69E3E}">
  <a:tblStyle styleId="{8C69B28F-A413-4D89-BD51-394F17F69E3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778BF0A-0411-4F79-97BE-7117E85014C2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2F7"/>
          </a:solidFill>
        </a:fill>
      </a:tcStyle>
    </a:wholeTbl>
    <a:band1H>
      <a:tcTxStyle b="off" i="off"/>
      <a:tcStyle>
        <a:fill>
          <a:solidFill>
            <a:srgbClr val="DCE5EE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CE5EE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5a1fec4f11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25a1fec4f11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8dd1b6b84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g28dd1b6b84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8a3e725bf1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28a3e725bf1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4f9da1c964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g24f9da1c964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8923391e7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g258923391e7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55b340b2cb_0_8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g255b340b2cb_0_8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6177dae9a4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2" name="Google Shape;522;g26177dae9a4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6177dae9a4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g26177dae9a4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4f9da1c964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3" name="Google Shape;553;g24f9da1c964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6177dae9a4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3" name="Google Shape;573;g26177dae9a4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a0b9f9d2e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25a0b9f9d2e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48ca422542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0" name="Google Shape;590;g248ca422542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4afab0b167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1" name="Google Shape;601;g24afab0b167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26e0520c1a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g226e0520c1a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2ec19845fe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4" name="Google Shape;624;g22ec19845fe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2ec2d4e148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2" name="Google Shape;642;g22ec2d4e148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956dda6818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2" name="Google Shape;652;g2956dda6818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b07bc5da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22b07bc5da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8304bb44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248304bb440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177dae9a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6177dae9a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5b340b2cb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255b340b2cb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55b340b2cb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255b340b2cb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8dd1b6b84e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28dd1b6b84e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4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Google Shape;23;p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4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eorgia"/>
              <a:buNone/>
              <a:defRPr b="1" sz="7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5b340b2cb_0_201"/>
          <p:cNvSpPr txBox="1"/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255b340b2cb_0_201"/>
          <p:cNvSpPr txBox="1"/>
          <p:nvPr>
            <p:ph idx="1" type="body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116" name="Google Shape;116;g255b340b2cb_0_201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55b340b2cb_0_201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255b340b2cb_0_201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showMasterSp="0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5b340b2cb_0_189"/>
          <p:cNvSpPr/>
          <p:nvPr/>
        </p:nvSpPr>
        <p:spPr>
          <a:xfrm>
            <a:off x="920834" y="1346946"/>
            <a:ext cx="10223100" cy="80700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2" ty="-762000" sy="89002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55b340b2cb_0_189"/>
          <p:cNvSpPr/>
          <p:nvPr/>
        </p:nvSpPr>
        <p:spPr>
          <a:xfrm>
            <a:off x="920834" y="4299696"/>
            <a:ext cx="10223100" cy="80700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2" ty="-717550" sy="89002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55b340b2cb_0_189"/>
          <p:cNvSpPr/>
          <p:nvPr/>
        </p:nvSpPr>
        <p:spPr>
          <a:xfrm>
            <a:off x="920834" y="1484779"/>
            <a:ext cx="10223100" cy="2743200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2" ty="-704850" sy="89002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g255b340b2cb_0_189"/>
          <p:cNvGrpSpPr/>
          <p:nvPr/>
        </p:nvGrpSpPr>
        <p:grpSpPr>
          <a:xfrm>
            <a:off x="9649215" y="4068923"/>
            <a:ext cx="1080900" cy="1080900"/>
            <a:chOff x="9685338" y="4460675"/>
            <a:chExt cx="1080900" cy="1080900"/>
          </a:xfrm>
        </p:grpSpPr>
        <p:sp>
          <p:nvSpPr>
            <p:cNvPr id="124" name="Google Shape;124;g255b340b2cb_0_189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4997" ty="0" sy="84997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55b340b2cb_0_189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g255b340b2cb_0_189"/>
          <p:cNvSpPr txBox="1"/>
          <p:nvPr>
            <p:ph type="ctrTitle"/>
          </p:nvPr>
        </p:nvSpPr>
        <p:spPr>
          <a:xfrm>
            <a:off x="1051560" y="1432223"/>
            <a:ext cx="9966900" cy="30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eorgia"/>
              <a:buNone/>
              <a:defRPr b="1" sz="7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55b340b2cb_0_189"/>
          <p:cNvSpPr txBox="1"/>
          <p:nvPr>
            <p:ph idx="1" type="subTitle"/>
          </p:nvPr>
        </p:nvSpPr>
        <p:spPr>
          <a:xfrm>
            <a:off x="1069848" y="4389120"/>
            <a:ext cx="78912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128" name="Google Shape;128;g255b340b2cb_0_189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255b340b2cb_0_189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255b340b2cb_0_189"/>
          <p:cNvSpPr txBox="1"/>
          <p:nvPr>
            <p:ph idx="12" type="sldNum"/>
          </p:nvPr>
        </p:nvSpPr>
        <p:spPr>
          <a:xfrm>
            <a:off x="9592733" y="4289334"/>
            <a:ext cx="119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showMasterSp="0" type="secHead">
  <p:cSld name="SECTION_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5b340b2cb_0_207"/>
          <p:cNvSpPr/>
          <p:nvPr/>
        </p:nvSpPr>
        <p:spPr>
          <a:xfrm>
            <a:off x="0" y="4917989"/>
            <a:ext cx="12192000" cy="1940100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2" ty="-704850" sy="89002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55b340b2cb_0_207"/>
          <p:cNvSpPr txBox="1"/>
          <p:nvPr>
            <p:ph type="title"/>
          </p:nvPr>
        </p:nvSpPr>
        <p:spPr>
          <a:xfrm>
            <a:off x="2167128" y="1225296"/>
            <a:ext cx="9281100" cy="35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eorgia"/>
              <a:buNone/>
              <a:defRPr b="1"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255b340b2cb_0_207"/>
          <p:cNvSpPr txBox="1"/>
          <p:nvPr>
            <p:ph idx="1" type="body"/>
          </p:nvPr>
        </p:nvSpPr>
        <p:spPr>
          <a:xfrm>
            <a:off x="2165774" y="5020056"/>
            <a:ext cx="9052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g255b340b2cb_0_207"/>
          <p:cNvSpPr txBox="1"/>
          <p:nvPr>
            <p:ph idx="10" type="dt"/>
          </p:nvPr>
        </p:nvSpPr>
        <p:spPr>
          <a:xfrm>
            <a:off x="8593667" y="6272784"/>
            <a:ext cx="264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255b340b2cb_0_207"/>
          <p:cNvSpPr txBox="1"/>
          <p:nvPr>
            <p:ph idx="11" type="ftr"/>
          </p:nvPr>
        </p:nvSpPr>
        <p:spPr>
          <a:xfrm>
            <a:off x="2182708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7" name="Google Shape;137;g255b340b2cb_0_207"/>
          <p:cNvGrpSpPr/>
          <p:nvPr/>
        </p:nvGrpSpPr>
        <p:grpSpPr>
          <a:xfrm>
            <a:off x="897399" y="2325848"/>
            <a:ext cx="1080900" cy="1080900"/>
            <a:chOff x="9685338" y="4460675"/>
            <a:chExt cx="1080900" cy="1080900"/>
          </a:xfrm>
        </p:grpSpPr>
        <p:sp>
          <p:nvSpPr>
            <p:cNvPr id="138" name="Google Shape;138;g255b340b2cb_0_207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4997" ty="0" sy="84997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255b340b2cb_0_207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g255b340b2cb_0_207"/>
          <p:cNvSpPr txBox="1"/>
          <p:nvPr>
            <p:ph idx="12" type="sldNum"/>
          </p:nvPr>
        </p:nvSpPr>
        <p:spPr>
          <a:xfrm>
            <a:off x="843702" y="2506133"/>
            <a:ext cx="11883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5b340b2cb_0_217"/>
          <p:cNvSpPr txBox="1"/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255b340b2cb_0_217"/>
          <p:cNvSpPr txBox="1"/>
          <p:nvPr>
            <p:ph idx="1" type="body"/>
          </p:nvPr>
        </p:nvSpPr>
        <p:spPr>
          <a:xfrm>
            <a:off x="1069848" y="2194560"/>
            <a:ext cx="4755000" cy="3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144" name="Google Shape;144;g255b340b2cb_0_217"/>
          <p:cNvSpPr txBox="1"/>
          <p:nvPr>
            <p:ph idx="2" type="body"/>
          </p:nvPr>
        </p:nvSpPr>
        <p:spPr>
          <a:xfrm>
            <a:off x="6364224" y="2194560"/>
            <a:ext cx="4755000" cy="3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145" name="Google Shape;145;g255b340b2cb_0_217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55b340b2cb_0_217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255b340b2cb_0_217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5b340b2cb_0_224"/>
          <p:cNvSpPr txBox="1"/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255b340b2cb_0_224"/>
          <p:cNvSpPr txBox="1"/>
          <p:nvPr>
            <p:ph idx="1" type="body"/>
          </p:nvPr>
        </p:nvSpPr>
        <p:spPr>
          <a:xfrm>
            <a:off x="1066800" y="2048256"/>
            <a:ext cx="4755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548BB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151" name="Google Shape;151;g255b340b2cb_0_224"/>
          <p:cNvSpPr txBox="1"/>
          <p:nvPr>
            <p:ph idx="2" type="body"/>
          </p:nvPr>
        </p:nvSpPr>
        <p:spPr>
          <a:xfrm>
            <a:off x="1069848" y="2743200"/>
            <a:ext cx="47550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152" name="Google Shape;152;g255b340b2cb_0_224"/>
          <p:cNvSpPr txBox="1"/>
          <p:nvPr>
            <p:ph idx="3" type="body"/>
          </p:nvPr>
        </p:nvSpPr>
        <p:spPr>
          <a:xfrm>
            <a:off x="6364224" y="2048256"/>
            <a:ext cx="4755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548BB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153" name="Google Shape;153;g255b340b2cb_0_224"/>
          <p:cNvSpPr txBox="1"/>
          <p:nvPr>
            <p:ph idx="4" type="body"/>
          </p:nvPr>
        </p:nvSpPr>
        <p:spPr>
          <a:xfrm>
            <a:off x="6364224" y="2743200"/>
            <a:ext cx="47550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154" name="Google Shape;154;g255b340b2cb_0_224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255b340b2cb_0_224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255b340b2cb_0_224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5b340b2cb_0_233"/>
          <p:cNvSpPr txBox="1"/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255b340b2cb_0_233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255b340b2cb_0_233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255b340b2cb_0_233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5b340b2cb_0_238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255b340b2cb_0_238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255b340b2cb_0_238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showMasterSp="0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5b340b2cb_0_242"/>
          <p:cNvSpPr/>
          <p:nvPr/>
        </p:nvSpPr>
        <p:spPr>
          <a:xfrm>
            <a:off x="8303740" y="0"/>
            <a:ext cx="3888300" cy="6858000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2" ty="-704850" sy="89002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55b340b2cb_0_242"/>
          <p:cNvSpPr txBox="1"/>
          <p:nvPr>
            <p:ph type="title"/>
          </p:nvPr>
        </p:nvSpPr>
        <p:spPr>
          <a:xfrm>
            <a:off x="8549640" y="685800"/>
            <a:ext cx="32004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255b340b2cb_0_242"/>
          <p:cNvSpPr txBox="1"/>
          <p:nvPr>
            <p:ph idx="1" type="body"/>
          </p:nvPr>
        </p:nvSpPr>
        <p:spPr>
          <a:xfrm>
            <a:off x="838200" y="685800"/>
            <a:ext cx="6711600" cy="5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170" name="Google Shape;170;g255b340b2cb_0_242"/>
          <p:cNvSpPr txBox="1"/>
          <p:nvPr>
            <p:ph idx="2" type="body"/>
          </p:nvPr>
        </p:nvSpPr>
        <p:spPr>
          <a:xfrm>
            <a:off x="8549640" y="2423160"/>
            <a:ext cx="32004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345D7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171" name="Google Shape;171;g255b340b2cb_0_242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255b340b2cb_0_242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3" name="Google Shape;173;g255b340b2cb_0_242"/>
          <p:cNvGrpSpPr/>
          <p:nvPr/>
        </p:nvGrpSpPr>
        <p:grpSpPr>
          <a:xfrm>
            <a:off x="11401346" y="6229474"/>
            <a:ext cx="457232" cy="457232"/>
            <a:chOff x="11361456" y="6195813"/>
            <a:chExt cx="548700" cy="548700"/>
          </a:xfrm>
        </p:grpSpPr>
        <p:sp>
          <p:nvSpPr>
            <p:cNvPr id="174" name="Google Shape;174;g255b340b2cb_0_242"/>
            <p:cNvSpPr/>
            <p:nvPr/>
          </p:nvSpPr>
          <p:spPr>
            <a:xfrm>
              <a:off x="11361456" y="6195813"/>
              <a:ext cx="548700" cy="54870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4997" ty="0" sy="84997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255b340b2cb_0_242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g255b340b2cb_0_242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showMasterSp="0" type="picTx">
  <p:cSld name="PICTURE_WITH_CAPTION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5b340b2cb_0_253"/>
          <p:cNvSpPr/>
          <p:nvPr/>
        </p:nvSpPr>
        <p:spPr>
          <a:xfrm>
            <a:off x="8303740" y="0"/>
            <a:ext cx="3888300" cy="6858000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2" ty="-704850" sy="89002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55b340b2cb_0_253"/>
          <p:cNvSpPr txBox="1"/>
          <p:nvPr>
            <p:ph type="title"/>
          </p:nvPr>
        </p:nvSpPr>
        <p:spPr>
          <a:xfrm>
            <a:off x="8549640" y="685800"/>
            <a:ext cx="32004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255b340b2cb_0_253"/>
          <p:cNvSpPr/>
          <p:nvPr>
            <p:ph idx="2" type="pic"/>
          </p:nvPr>
        </p:nvSpPr>
        <p:spPr>
          <a:xfrm>
            <a:off x="0" y="0"/>
            <a:ext cx="8303700" cy="6858000"/>
          </a:xfrm>
          <a:prstGeom prst="rect">
            <a:avLst/>
          </a:prstGeom>
          <a:solidFill>
            <a:srgbClr val="E4DEDB"/>
          </a:solidFill>
          <a:ln>
            <a:noFill/>
          </a:ln>
        </p:spPr>
      </p:sp>
      <p:sp>
        <p:nvSpPr>
          <p:cNvPr id="181" name="Google Shape;181;g255b340b2cb_0_253"/>
          <p:cNvSpPr txBox="1"/>
          <p:nvPr>
            <p:ph idx="1" type="body"/>
          </p:nvPr>
        </p:nvSpPr>
        <p:spPr>
          <a:xfrm>
            <a:off x="8549640" y="2423160"/>
            <a:ext cx="32004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345D7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182" name="Google Shape;182;g255b340b2cb_0_253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3" name="Google Shape;183;g255b340b2cb_0_253"/>
          <p:cNvGrpSpPr/>
          <p:nvPr/>
        </p:nvGrpSpPr>
        <p:grpSpPr>
          <a:xfrm>
            <a:off x="11401346" y="6229474"/>
            <a:ext cx="457232" cy="457232"/>
            <a:chOff x="11361456" y="6195813"/>
            <a:chExt cx="548700" cy="548700"/>
          </a:xfrm>
        </p:grpSpPr>
        <p:sp>
          <p:nvSpPr>
            <p:cNvPr id="184" name="Google Shape;184;g255b340b2cb_0_253"/>
            <p:cNvSpPr/>
            <p:nvPr/>
          </p:nvSpPr>
          <p:spPr>
            <a:xfrm>
              <a:off x="11361456" y="6195813"/>
              <a:ext cx="548700" cy="54870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4997" ty="0" sy="84997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55b340b2cb_0_253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g255b340b2cb_0_253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5b340b2cb_0_263"/>
          <p:cNvSpPr txBox="1"/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255b340b2cb_0_263"/>
          <p:cNvSpPr txBox="1"/>
          <p:nvPr>
            <p:ph idx="1" type="body"/>
          </p:nvPr>
        </p:nvSpPr>
        <p:spPr>
          <a:xfrm rot="5400000">
            <a:off x="4073598" y="-882342"/>
            <a:ext cx="405090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190" name="Google Shape;190;g255b340b2cb_0_263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255b340b2cb_0_263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g255b340b2cb_0_263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5b340b2cb_0_269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255b340b2cb_0_269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196" name="Google Shape;196;g255b340b2cb_0_269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255b340b2cb_0_269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255b340b2cb_0_269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eorgia"/>
              <a:buNone/>
              <a:defRPr b="1"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" name="Google Shape;42;p6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3" name="Google Shape;43;p6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548BB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548BB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8" name="Google Shape;58;p8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showMasterSp="0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345D7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" name="Google Shape;78;p1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1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showMasterSp="0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4DEDB"/>
          </a:solidFill>
          <a:ln>
            <a:noFill/>
          </a:ln>
        </p:spPr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345D7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8" name="Google Shape;88;p12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12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Georgia"/>
              <a:buNone/>
              <a:defRPr b="1" i="0" sz="4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pSp>
        <p:nvGrpSpPr>
          <p:cNvPr id="14" name="Google Shape;14;p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5b340b2cb_0_180"/>
          <p:cNvSpPr txBox="1"/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Georgia"/>
              <a:buNone/>
              <a:defRPr b="1" i="0" sz="4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g255b340b2cb_0_180"/>
          <p:cNvSpPr txBox="1"/>
          <p:nvPr>
            <p:ph idx="1" type="body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7" name="Google Shape;107;g255b340b2cb_0_180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g255b340b2cb_0_180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pSp>
        <p:nvGrpSpPr>
          <p:cNvPr id="109" name="Google Shape;109;g255b340b2cb_0_180"/>
          <p:cNvGrpSpPr/>
          <p:nvPr/>
        </p:nvGrpSpPr>
        <p:grpSpPr>
          <a:xfrm>
            <a:off x="11401346" y="6229474"/>
            <a:ext cx="457232" cy="457232"/>
            <a:chOff x="11361456" y="6195813"/>
            <a:chExt cx="548700" cy="548700"/>
          </a:xfrm>
        </p:grpSpPr>
        <p:sp>
          <p:nvSpPr>
            <p:cNvPr id="110" name="Google Shape;110;g255b340b2cb_0_180"/>
            <p:cNvSpPr/>
            <p:nvPr/>
          </p:nvSpPr>
          <p:spPr>
            <a:xfrm>
              <a:off x="11361456" y="6195813"/>
              <a:ext cx="548700" cy="54870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4997" ty="0" sy="84997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55b340b2cb_0_180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g255b340b2cb_0_180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5" Type="http://schemas.openxmlformats.org/officeDocument/2006/relationships/image" Target="../media/image34.png"/><Relationship Id="rId6" Type="http://schemas.openxmlformats.org/officeDocument/2006/relationships/image" Target="../media/image24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sikaku.gr.jp/js/ks/common/dl/cattering02.pdf" TargetMode="External"/></Relationships>
</file>

<file path=ppt/slides/_rels/slide2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rive.google.com/file/d/1JMPaMhU2PR4jbF8wTZJAdRpXRt-BI9oL/view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://drive.google.com/file/d/1enxcP6HLGqDkLNSYR1N5B9e1fuJ43m_C/view" TargetMode="External"/><Relationship Id="rId5" Type="http://schemas.openxmlformats.org/officeDocument/2006/relationships/hyperlink" Target="http://drive.google.com/file/d/1ygaxHRs11UGSOthHE9ChEBHep8wD95XE/view" TargetMode="External"/><Relationship Id="rId6" Type="http://schemas.openxmlformats.org/officeDocument/2006/relationships/image" Target="../media/image30.jpg"/><Relationship Id="rId7" Type="http://schemas.openxmlformats.org/officeDocument/2006/relationships/hyperlink" Target="https://drive.google.com/drive/folders/1Ve5ISDWNnIxuSC9is0XvjV-o6Wq6wtgs?usp=drive_link" TargetMode="External"/><Relationship Id="rId8" Type="http://schemas.openxmlformats.org/officeDocument/2006/relationships/hyperlink" Target="http://drive.google.com/file/d/1djQXDB_Wil93EC2mf8DMcqGUCKQ4juFS/view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pa.go.jp/archive/files/000004509.pdf" TargetMode="External"/><Relationship Id="rId10" Type="http://schemas.openxmlformats.org/officeDocument/2006/relationships/hyperlink" Target="https://www.edrawsoft.com/jp/er-diagram-example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products.sint.co.jp/ober/blog/create-er-diagram" TargetMode="External"/><Relationship Id="rId4" Type="http://schemas.openxmlformats.org/officeDocument/2006/relationships/hyperlink" Target="https://qiita.com/codeReona/items/f7f0eef3ababef130018" TargetMode="External"/><Relationship Id="rId9" Type="http://schemas.openxmlformats.org/officeDocument/2006/relationships/hyperlink" Target="https://qiita.com/kohki4115/items/75e0618b3830f96bfa1b" TargetMode="External"/><Relationship Id="rId5" Type="http://schemas.openxmlformats.org/officeDocument/2006/relationships/hyperlink" Target="https://qiita.com/ooyy0121/items/bc35c3e1799d5203aa14" TargetMode="External"/><Relationship Id="rId6" Type="http://schemas.openxmlformats.org/officeDocument/2006/relationships/hyperlink" Target="https://qiita.com/kanfutrooper/items/7ed3f3229a466d641cdb" TargetMode="External"/><Relationship Id="rId7" Type="http://schemas.openxmlformats.org/officeDocument/2006/relationships/hyperlink" Target="https://knooto.info/software-design-access-control/" TargetMode="External"/><Relationship Id="rId8" Type="http://schemas.openxmlformats.org/officeDocument/2006/relationships/hyperlink" Target="https://and-engineer.com/articles/YZ9pUBIAACAAe38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"/>
          <p:cNvSpPr txBox="1"/>
          <p:nvPr>
            <p:ph type="ctrTitle"/>
          </p:nvPr>
        </p:nvSpPr>
        <p:spPr>
          <a:xfrm>
            <a:off x="1281550" y="1344725"/>
            <a:ext cx="9862800" cy="30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000"/>
              <a:buFont typeface="Georgia"/>
              <a:buNone/>
            </a:pPr>
            <a:r>
              <a:rPr lang="ja-JP" sz="4500">
                <a:latin typeface="MS PGothic"/>
                <a:ea typeface="MS PGothic"/>
                <a:cs typeface="MS PGothic"/>
                <a:sym typeface="MS PGothic"/>
              </a:rPr>
              <a:t>パソコン教室向け採点業務</a:t>
            </a:r>
            <a:endParaRPr sz="45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000"/>
              <a:buFont typeface="Georgia"/>
              <a:buNone/>
            </a:pPr>
            <a:r>
              <a:rPr lang="ja-JP" sz="4500">
                <a:latin typeface="MS PGothic"/>
                <a:ea typeface="MS PGothic"/>
                <a:cs typeface="MS PGothic"/>
                <a:sym typeface="MS PGothic"/>
              </a:rPr>
              <a:t>支援システム開発プロジェクト</a:t>
            </a:r>
            <a:endParaRPr sz="67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204" name="Google Shape;204;p1"/>
          <p:cNvSpPr txBox="1"/>
          <p:nvPr>
            <p:ph idx="1" type="subTitle"/>
          </p:nvPr>
        </p:nvSpPr>
        <p:spPr>
          <a:xfrm>
            <a:off x="921500" y="4389125"/>
            <a:ext cx="80397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ja-JP">
                <a:latin typeface="MS PGothic"/>
                <a:ea typeface="MS PGothic"/>
                <a:cs typeface="MS PGothic"/>
                <a:sym typeface="MS PGothic"/>
              </a:rPr>
              <a:t>[PM] 土屋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</a:pPr>
            <a:r>
              <a:rPr lang="ja-JP">
                <a:latin typeface="MS PGothic"/>
                <a:ea typeface="MS PGothic"/>
                <a:cs typeface="MS PGothic"/>
                <a:sym typeface="MS PGothic"/>
              </a:rPr>
              <a:t>[メンバー] 柴田・田面・千々岩・富田・西川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205" name="Google Shape;205;p1"/>
          <p:cNvSpPr txBox="1"/>
          <p:nvPr>
            <p:ph idx="12" type="sldNum"/>
          </p:nvPr>
        </p:nvSpPr>
        <p:spPr>
          <a:xfrm>
            <a:off x="9775289" y="4433568"/>
            <a:ext cx="84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>
                <a:latin typeface="MS PGothic"/>
                <a:ea typeface="MS PGothic"/>
                <a:cs typeface="MS PGothic"/>
                <a:sym typeface="MS PGothic"/>
              </a:rPr>
              <a:t>A13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a1fec4f11_1_11"/>
          <p:cNvSpPr/>
          <p:nvPr/>
        </p:nvSpPr>
        <p:spPr>
          <a:xfrm>
            <a:off x="3686650" y="3574950"/>
            <a:ext cx="1587600" cy="2035500"/>
          </a:xfrm>
          <a:prstGeom prst="roundRect">
            <a:avLst>
              <a:gd fmla="val 6858" name="adj"/>
            </a:avLst>
          </a:prstGeom>
          <a:noFill/>
          <a:ln cap="flat" cmpd="sng" w="381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5a1fec4f11_1_11"/>
          <p:cNvSpPr/>
          <p:nvPr/>
        </p:nvSpPr>
        <p:spPr>
          <a:xfrm>
            <a:off x="2212875" y="3580950"/>
            <a:ext cx="3061500" cy="563400"/>
          </a:xfrm>
          <a:prstGeom prst="roundRect">
            <a:avLst>
              <a:gd fmla="val 6858" name="adj"/>
            </a:avLst>
          </a:prstGeom>
          <a:noFill/>
          <a:ln cap="flat" cmpd="sng" w="381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5a1fec4f11_1_11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42" name="Google Shape;342;g25a1fec4f11_1_11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5a1fec4f11_1_11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画面設計</a:t>
            </a:r>
            <a:r>
              <a:rPr lang="ja-JP" sz="3000">
                <a:latin typeface="Arial"/>
                <a:ea typeface="Arial"/>
                <a:cs typeface="Arial"/>
                <a:sym typeface="Arial"/>
              </a:rPr>
              <a:t>(画面一覧)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g25a1fec4f11_1_11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" name="Google Shape;345;g25a1fec4f11_1_11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5a1fec4f11_1_11"/>
          <p:cNvSpPr/>
          <p:nvPr/>
        </p:nvSpPr>
        <p:spPr>
          <a:xfrm>
            <a:off x="729000" y="1973450"/>
            <a:ext cx="13521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ログイン画面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47" name="Google Shape;347;g25a1fec4f11_1_11"/>
          <p:cNvSpPr/>
          <p:nvPr/>
        </p:nvSpPr>
        <p:spPr>
          <a:xfrm>
            <a:off x="2266700" y="3663488"/>
            <a:ext cx="13521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スタッフ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メニュー画面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48" name="Google Shape;348;g25a1fec4f11_1_11"/>
          <p:cNvSpPr/>
          <p:nvPr/>
        </p:nvSpPr>
        <p:spPr>
          <a:xfrm>
            <a:off x="2298725" y="5117900"/>
            <a:ext cx="13521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生徒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メニュー画面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49" name="Google Shape;349;g25a1fec4f11_1_11"/>
          <p:cNvSpPr/>
          <p:nvPr/>
        </p:nvSpPr>
        <p:spPr>
          <a:xfrm>
            <a:off x="3836425" y="5117900"/>
            <a:ext cx="13521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受験履歴画面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50" name="Google Shape;350;g25a1fec4f11_1_11"/>
          <p:cNvSpPr/>
          <p:nvPr/>
        </p:nvSpPr>
        <p:spPr>
          <a:xfrm>
            <a:off x="3804400" y="1973438"/>
            <a:ext cx="13521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スタッフ設定画面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51" name="Google Shape;351;g25a1fec4f11_1_11"/>
          <p:cNvSpPr/>
          <p:nvPr/>
        </p:nvSpPr>
        <p:spPr>
          <a:xfrm>
            <a:off x="3804400" y="4697597"/>
            <a:ext cx="1352100" cy="28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採点画面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352" name="Google Shape;352;g25a1fec4f11_1_11"/>
          <p:cNvCxnSpPr>
            <a:stCxn id="346" idx="3"/>
            <a:endCxn id="353" idx="1"/>
          </p:cNvCxnSpPr>
          <p:nvPr/>
        </p:nvCxnSpPr>
        <p:spPr>
          <a:xfrm>
            <a:off x="2081100" y="2187800"/>
            <a:ext cx="185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g25a1fec4f11_1_11"/>
          <p:cNvCxnSpPr>
            <a:stCxn id="347" idx="3"/>
            <a:endCxn id="355" idx="1"/>
          </p:cNvCxnSpPr>
          <p:nvPr/>
        </p:nvCxnSpPr>
        <p:spPr>
          <a:xfrm>
            <a:off x="3618800" y="3877838"/>
            <a:ext cx="185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g25a1fec4f11_1_11"/>
          <p:cNvCxnSpPr>
            <a:stCxn id="348" idx="3"/>
            <a:endCxn id="349" idx="1"/>
          </p:cNvCxnSpPr>
          <p:nvPr/>
        </p:nvCxnSpPr>
        <p:spPr>
          <a:xfrm>
            <a:off x="3650825" y="5332250"/>
            <a:ext cx="185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g25a1fec4f11_1_11"/>
          <p:cNvCxnSpPr>
            <a:stCxn id="346" idx="3"/>
            <a:endCxn id="347" idx="1"/>
          </p:cNvCxnSpPr>
          <p:nvPr/>
        </p:nvCxnSpPr>
        <p:spPr>
          <a:xfrm>
            <a:off x="2081100" y="2187800"/>
            <a:ext cx="185700" cy="16899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g25a1fec4f11_1_11"/>
          <p:cNvCxnSpPr>
            <a:stCxn id="346" idx="3"/>
            <a:endCxn id="348" idx="1"/>
          </p:cNvCxnSpPr>
          <p:nvPr/>
        </p:nvCxnSpPr>
        <p:spPr>
          <a:xfrm>
            <a:off x="2081100" y="2187800"/>
            <a:ext cx="217500" cy="3144600"/>
          </a:xfrm>
          <a:prstGeom prst="bentConnector3">
            <a:avLst>
              <a:gd fmla="val 50029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9" name="Google Shape;359;g25a1fec4f11_1_11"/>
          <p:cNvSpPr/>
          <p:nvPr/>
        </p:nvSpPr>
        <p:spPr>
          <a:xfrm>
            <a:off x="3618800" y="1894475"/>
            <a:ext cx="120300" cy="111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0" name="Google Shape;360;g25a1fec4f11_1_11"/>
          <p:cNvGraphicFramePr/>
          <p:nvPr/>
        </p:nvGraphicFramePr>
        <p:xfrm>
          <a:off x="5707977" y="19795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{F778BF0A-0411-4F79-97BE-7117E85014C2}</a:tableStyleId>
              </a:tblPr>
              <a:tblGrid>
                <a:gridCol w="1639475"/>
                <a:gridCol w="4115550"/>
              </a:tblGrid>
              <a:tr h="28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画面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機能詳細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</a:tr>
              <a:tr h="58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スタッフ設定画面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・ スタッフの個人情報の確認/新規登録/変更/削除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・ IDとPassの発行/変更/削除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8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生徒情報画面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・ 生徒の個人情報の確認/新規登録/変更/削除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・ 生徒個人ID/Passの発行/削除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・ 模擬試験の採点結果の表示/管理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問題設定画面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・ 模範解答データのアップロード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・ キー入力等の録画に必要なキーの設定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採点画面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・ 採点問題の選択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・ 対象生徒の選択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・ 回答データのアップロード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・ 採点で使用する回答データを保存するフォルダの選択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受験履歴画面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・ 生徒別(本人)の成績情報の確認 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・ これまでに受けた各試験の結果の確認</a:t>
                      </a:r>
                      <a:endParaRPr sz="12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53" name="Google Shape;353;g25a1fec4f11_1_11"/>
          <p:cNvSpPr/>
          <p:nvPr/>
        </p:nvSpPr>
        <p:spPr>
          <a:xfrm>
            <a:off x="2266700" y="1973450"/>
            <a:ext cx="13521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管理者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メニュー画面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361" name="Google Shape;361;g25a1fec4f11_1_11"/>
          <p:cNvCxnSpPr>
            <a:stCxn id="353" idx="3"/>
            <a:endCxn id="350" idx="1"/>
          </p:cNvCxnSpPr>
          <p:nvPr/>
        </p:nvCxnSpPr>
        <p:spPr>
          <a:xfrm>
            <a:off x="3618800" y="2187800"/>
            <a:ext cx="185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2" name="Google Shape;362;g25a1fec4f11_1_11"/>
          <p:cNvSpPr/>
          <p:nvPr/>
        </p:nvSpPr>
        <p:spPr>
          <a:xfrm>
            <a:off x="3683475" y="3615950"/>
            <a:ext cx="120300" cy="56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5a1fec4f11_1_11"/>
          <p:cNvSpPr/>
          <p:nvPr/>
        </p:nvSpPr>
        <p:spPr>
          <a:xfrm>
            <a:off x="3705825" y="3615925"/>
            <a:ext cx="120300" cy="50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5a1fec4f11_1_11"/>
          <p:cNvSpPr/>
          <p:nvPr/>
        </p:nvSpPr>
        <p:spPr>
          <a:xfrm>
            <a:off x="3804400" y="3663488"/>
            <a:ext cx="13521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生徒情報画面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364" name="Google Shape;364;g25a1fec4f11_1_11"/>
          <p:cNvCxnSpPr>
            <a:stCxn id="347" idx="3"/>
            <a:endCxn id="351" idx="1"/>
          </p:cNvCxnSpPr>
          <p:nvPr/>
        </p:nvCxnSpPr>
        <p:spPr>
          <a:xfrm>
            <a:off x="3618800" y="3877838"/>
            <a:ext cx="185700" cy="9642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g25a1fec4f11_1_11"/>
          <p:cNvSpPr/>
          <p:nvPr/>
        </p:nvSpPr>
        <p:spPr>
          <a:xfrm>
            <a:off x="3727575" y="4119625"/>
            <a:ext cx="1470600" cy="5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25a1fec4f11_1_11"/>
          <p:cNvSpPr/>
          <p:nvPr/>
        </p:nvSpPr>
        <p:spPr>
          <a:xfrm>
            <a:off x="3745150" y="4129675"/>
            <a:ext cx="1470600" cy="5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5a1fec4f11_1_11"/>
          <p:cNvSpPr/>
          <p:nvPr/>
        </p:nvSpPr>
        <p:spPr>
          <a:xfrm>
            <a:off x="3826125" y="4129675"/>
            <a:ext cx="1412100" cy="5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25a1fec4f11_1_11"/>
          <p:cNvSpPr/>
          <p:nvPr/>
        </p:nvSpPr>
        <p:spPr>
          <a:xfrm>
            <a:off x="3641950" y="1871800"/>
            <a:ext cx="1677000" cy="2307600"/>
          </a:xfrm>
          <a:prstGeom prst="roundRect">
            <a:avLst>
              <a:gd fmla="val 9881" name="adj"/>
            </a:avLst>
          </a:prstGeom>
          <a:noFill/>
          <a:ln cap="flat" cmpd="sng" w="381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25a1fec4f11_1_11"/>
          <p:cNvSpPr/>
          <p:nvPr/>
        </p:nvSpPr>
        <p:spPr>
          <a:xfrm>
            <a:off x="2212875" y="1871800"/>
            <a:ext cx="3106200" cy="1155900"/>
          </a:xfrm>
          <a:prstGeom prst="roundRect">
            <a:avLst>
              <a:gd fmla="val 9881" name="adj"/>
            </a:avLst>
          </a:prstGeom>
          <a:noFill/>
          <a:ln cap="flat" cmpd="sng" w="381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5a1fec4f11_1_11"/>
          <p:cNvSpPr/>
          <p:nvPr/>
        </p:nvSpPr>
        <p:spPr>
          <a:xfrm>
            <a:off x="3662650" y="2851525"/>
            <a:ext cx="1633800" cy="56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g25a1fec4f11_1_11"/>
          <p:cNvCxnSpPr>
            <a:stCxn id="353" idx="3"/>
            <a:endCxn id="355" idx="1"/>
          </p:cNvCxnSpPr>
          <p:nvPr/>
        </p:nvCxnSpPr>
        <p:spPr>
          <a:xfrm>
            <a:off x="3618800" y="2187800"/>
            <a:ext cx="185700" cy="16899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2" name="Google Shape;372;g25a1fec4f11_1_11"/>
          <p:cNvSpPr/>
          <p:nvPr/>
        </p:nvSpPr>
        <p:spPr>
          <a:xfrm>
            <a:off x="3804400" y="4276672"/>
            <a:ext cx="1352100" cy="28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問題設定画面</a:t>
            </a:r>
            <a:endParaRPr b="0" i="0" sz="12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373" name="Google Shape;373;g25a1fec4f11_1_11"/>
          <p:cNvCxnSpPr>
            <a:stCxn id="347" idx="3"/>
            <a:endCxn id="372" idx="1"/>
          </p:cNvCxnSpPr>
          <p:nvPr/>
        </p:nvCxnSpPr>
        <p:spPr>
          <a:xfrm>
            <a:off x="3618800" y="3877838"/>
            <a:ext cx="185700" cy="5430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g25a1fec4f11_1_11"/>
          <p:cNvCxnSpPr>
            <a:endCxn id="349" idx="1"/>
          </p:cNvCxnSpPr>
          <p:nvPr/>
        </p:nvCxnSpPr>
        <p:spPr>
          <a:xfrm flipH="1" rot="-5400000">
            <a:off x="3046375" y="4542200"/>
            <a:ext cx="1449000" cy="1311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8dd1b6b84e_0_0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80" name="Google Shape;380;g28dd1b6b84e_0_0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8dd1b6b84e_0_0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画面設計</a:t>
            </a:r>
            <a:r>
              <a:rPr lang="ja-JP" sz="3000">
                <a:latin typeface="Arial"/>
                <a:ea typeface="Arial"/>
                <a:cs typeface="Arial"/>
                <a:sym typeface="Arial"/>
              </a:rPr>
              <a:t>(画面遷移)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" name="Google Shape;382;g28dd1b6b84e_0_0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g28dd1b6b84e_0_0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8dd1b6b84e_0_0"/>
          <p:cNvSpPr/>
          <p:nvPr/>
        </p:nvSpPr>
        <p:spPr>
          <a:xfrm>
            <a:off x="4537675" y="2430025"/>
            <a:ext cx="30972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ログイン画面</a:t>
            </a:r>
            <a:endParaRPr b="1" i="0" sz="15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85" name="Google Shape;385;g28dd1b6b84e_0_0"/>
          <p:cNvSpPr/>
          <p:nvPr/>
        </p:nvSpPr>
        <p:spPr>
          <a:xfrm>
            <a:off x="3717850" y="4673325"/>
            <a:ext cx="1470600" cy="5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28dd1b6b84e_0_0"/>
          <p:cNvSpPr/>
          <p:nvPr/>
        </p:nvSpPr>
        <p:spPr>
          <a:xfrm>
            <a:off x="3735425" y="4683375"/>
            <a:ext cx="1470600" cy="5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8dd1b6b84e_0_0"/>
          <p:cNvSpPr/>
          <p:nvPr/>
        </p:nvSpPr>
        <p:spPr>
          <a:xfrm>
            <a:off x="3816400" y="4683375"/>
            <a:ext cx="1412100" cy="5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28dd1b6b84e_0_0"/>
          <p:cNvSpPr txBox="1"/>
          <p:nvPr/>
        </p:nvSpPr>
        <p:spPr>
          <a:xfrm>
            <a:off x="7560775" y="2444275"/>
            <a:ext cx="11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《開始点》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9" name="Google Shape;389;g28dd1b6b84e_0_0"/>
          <p:cNvSpPr/>
          <p:nvPr/>
        </p:nvSpPr>
        <p:spPr>
          <a:xfrm>
            <a:off x="4537675" y="3136125"/>
            <a:ext cx="30972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スタッフメニュー画面</a:t>
            </a:r>
            <a:endParaRPr b="1" i="0" sz="15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390" name="Google Shape;390;g28dd1b6b84e_0_0"/>
          <p:cNvCxnSpPr>
            <a:stCxn id="384" idx="2"/>
            <a:endCxn id="389" idx="0"/>
          </p:cNvCxnSpPr>
          <p:nvPr/>
        </p:nvCxnSpPr>
        <p:spPr>
          <a:xfrm>
            <a:off x="6086275" y="2858725"/>
            <a:ext cx="0" cy="27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1" name="Google Shape;391;g28dd1b6b84e_0_0"/>
          <p:cNvSpPr/>
          <p:nvPr/>
        </p:nvSpPr>
        <p:spPr>
          <a:xfrm>
            <a:off x="4537675" y="3842225"/>
            <a:ext cx="30972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採点画面</a:t>
            </a:r>
            <a:endParaRPr b="1" i="0" sz="15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392" name="Google Shape;392;g28dd1b6b84e_0_0"/>
          <p:cNvCxnSpPr>
            <a:stCxn id="389" idx="2"/>
            <a:endCxn id="391" idx="0"/>
          </p:cNvCxnSpPr>
          <p:nvPr/>
        </p:nvCxnSpPr>
        <p:spPr>
          <a:xfrm>
            <a:off x="6086275" y="3564825"/>
            <a:ext cx="0" cy="27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3" name="Google Shape;393;g28dd1b6b84e_0_0"/>
          <p:cNvSpPr/>
          <p:nvPr/>
        </p:nvSpPr>
        <p:spPr>
          <a:xfrm>
            <a:off x="8829775" y="3842225"/>
            <a:ext cx="1194900" cy="428700"/>
          </a:xfrm>
          <a:prstGeom prst="roundRect">
            <a:avLst>
              <a:gd fmla="val 16667" name="adj"/>
            </a:avLst>
          </a:prstGeom>
          <a:solidFill>
            <a:srgbClr val="94B6D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終了処理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g28dd1b6b84e_0_0"/>
          <p:cNvCxnSpPr>
            <a:endCxn id="393" idx="1"/>
          </p:cNvCxnSpPr>
          <p:nvPr/>
        </p:nvCxnSpPr>
        <p:spPr>
          <a:xfrm>
            <a:off x="7634875" y="4056575"/>
            <a:ext cx="119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5" name="Google Shape;395;g28dd1b6b84e_0_0"/>
          <p:cNvSpPr txBox="1"/>
          <p:nvPr/>
        </p:nvSpPr>
        <p:spPr>
          <a:xfrm>
            <a:off x="7634875" y="3656375"/>
            <a:ext cx="11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[ 終了 ]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96" name="Google Shape;396;g28dd1b6b84e_0_0"/>
          <p:cNvCxnSpPr/>
          <p:nvPr/>
        </p:nvCxnSpPr>
        <p:spPr>
          <a:xfrm>
            <a:off x="6086275" y="4270925"/>
            <a:ext cx="0" cy="27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7" name="Google Shape;397;g28dd1b6b84e_0_0"/>
          <p:cNvSpPr/>
          <p:nvPr/>
        </p:nvSpPr>
        <p:spPr>
          <a:xfrm>
            <a:off x="4828975" y="4548325"/>
            <a:ext cx="2514600" cy="428700"/>
          </a:xfrm>
          <a:prstGeom prst="flowChartDecision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g28dd1b6b84e_0_0"/>
          <p:cNvCxnSpPr/>
          <p:nvPr/>
        </p:nvCxnSpPr>
        <p:spPr>
          <a:xfrm>
            <a:off x="6086275" y="4977025"/>
            <a:ext cx="0" cy="27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9" name="Google Shape;399;g28dd1b6b84e_0_0"/>
          <p:cNvSpPr/>
          <p:nvPr/>
        </p:nvSpPr>
        <p:spPr>
          <a:xfrm>
            <a:off x="4537675" y="5254425"/>
            <a:ext cx="3097200" cy="4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採点画面</a:t>
            </a:r>
            <a:endParaRPr b="1" i="0" sz="15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00" name="Google Shape;400;g28dd1b6b84e_0_0"/>
          <p:cNvSpPr/>
          <p:nvPr/>
        </p:nvSpPr>
        <p:spPr>
          <a:xfrm>
            <a:off x="8829775" y="5254425"/>
            <a:ext cx="1194900" cy="428700"/>
          </a:xfrm>
          <a:prstGeom prst="roundRect">
            <a:avLst>
              <a:gd fmla="val 16667" name="adj"/>
            </a:avLst>
          </a:prstGeom>
          <a:solidFill>
            <a:srgbClr val="94B6D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採点結果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処理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1" name="Google Shape;401;g28dd1b6b84e_0_0"/>
          <p:cNvCxnSpPr/>
          <p:nvPr/>
        </p:nvCxnSpPr>
        <p:spPr>
          <a:xfrm rot="10800000">
            <a:off x="7634875" y="5471775"/>
            <a:ext cx="119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2" name="Google Shape;402;g28dd1b6b84e_0_0"/>
          <p:cNvSpPr txBox="1"/>
          <p:nvPr/>
        </p:nvSpPr>
        <p:spPr>
          <a:xfrm>
            <a:off x="7401725" y="4395913"/>
            <a:ext cx="11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[ 採点 ]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3" name="Google Shape;403;g28dd1b6b84e_0_0"/>
          <p:cNvSpPr txBox="1"/>
          <p:nvPr/>
        </p:nvSpPr>
        <p:spPr>
          <a:xfrm>
            <a:off x="7508600" y="5627200"/>
            <a:ext cx="167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採点結果を表示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04" name="Google Shape;404;g28dd1b6b84e_0_0"/>
          <p:cNvCxnSpPr>
            <a:stCxn id="397" idx="3"/>
          </p:cNvCxnSpPr>
          <p:nvPr/>
        </p:nvCxnSpPr>
        <p:spPr>
          <a:xfrm>
            <a:off x="7343575" y="4762675"/>
            <a:ext cx="1467000" cy="512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5" name="Google Shape;405;g28dd1b6b84e_0_0"/>
          <p:cNvSpPr txBox="1"/>
          <p:nvPr/>
        </p:nvSpPr>
        <p:spPr>
          <a:xfrm>
            <a:off x="9966800" y="3856475"/>
            <a:ext cx="11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《終了点》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06" name="Google Shape;406;g28dd1b6b84e_0_0"/>
          <p:cNvCxnSpPr>
            <a:stCxn id="399" idx="1"/>
            <a:endCxn id="384" idx="1"/>
          </p:cNvCxnSpPr>
          <p:nvPr/>
        </p:nvCxnSpPr>
        <p:spPr>
          <a:xfrm flipH="1" rot="10800000">
            <a:off x="4537675" y="2644275"/>
            <a:ext cx="600" cy="28245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7" name="Google Shape;407;g28dd1b6b84e_0_0"/>
          <p:cNvSpPr txBox="1"/>
          <p:nvPr/>
        </p:nvSpPr>
        <p:spPr>
          <a:xfrm>
            <a:off x="3503450" y="3918975"/>
            <a:ext cx="9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[ 戻る ]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8a3e725bf1_0_84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13" name="Google Shape;413;g28a3e725bf1_0_84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28a3e725bf1_0_84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画面設計</a:t>
            </a:r>
            <a:r>
              <a:rPr lang="ja-JP" sz="3000">
                <a:latin typeface="Arial"/>
                <a:ea typeface="Arial"/>
                <a:cs typeface="Arial"/>
                <a:sym typeface="Arial"/>
              </a:rPr>
              <a:t>(画面レイアウト1/2)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g28a3e725bf1_0_84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6" name="Google Shape;416;g28a3e725bf1_0_84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28a3e725bf1_0_84"/>
          <p:cNvSpPr txBox="1"/>
          <p:nvPr/>
        </p:nvSpPr>
        <p:spPr>
          <a:xfrm>
            <a:off x="4549725" y="4063200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8" name="Google Shape;418;g28a3e725bf1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005" y="2182475"/>
            <a:ext cx="3095188" cy="17410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sp>
        <p:nvSpPr>
          <p:cNvPr id="419" name="Google Shape;419;g28a3e725bf1_0_84"/>
          <p:cNvSpPr txBox="1"/>
          <p:nvPr/>
        </p:nvSpPr>
        <p:spPr>
          <a:xfrm>
            <a:off x="729000" y="1777975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ログイン画面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28a3e725bf1_0_84"/>
          <p:cNvSpPr txBox="1"/>
          <p:nvPr/>
        </p:nvSpPr>
        <p:spPr>
          <a:xfrm>
            <a:off x="4548450" y="1777975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メニュー画面(管理者)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g28a3e725bf1_0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7075" y="2182475"/>
            <a:ext cx="3097841" cy="17410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sp>
        <p:nvSpPr>
          <p:cNvPr id="422" name="Google Shape;422;g28a3e725bf1_0_84"/>
          <p:cNvSpPr txBox="1"/>
          <p:nvPr/>
        </p:nvSpPr>
        <p:spPr>
          <a:xfrm>
            <a:off x="729050" y="4063200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メニュー画面(スタッフ)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28a3e725bf1_0_84"/>
          <p:cNvSpPr txBox="1"/>
          <p:nvPr/>
        </p:nvSpPr>
        <p:spPr>
          <a:xfrm>
            <a:off x="4548450" y="4063200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メニュー画面(生徒)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g28a3e725bf1_0_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623" y="4465450"/>
            <a:ext cx="3097851" cy="17410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pic>
        <p:nvPicPr>
          <p:cNvPr id="425" name="Google Shape;425;g28a3e725bf1_0_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47073" y="4465450"/>
            <a:ext cx="3097851" cy="17410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sp>
        <p:nvSpPr>
          <p:cNvPr id="426" name="Google Shape;426;g28a3e725bf1_0_84"/>
          <p:cNvSpPr txBox="1"/>
          <p:nvPr/>
        </p:nvSpPr>
        <p:spPr>
          <a:xfrm>
            <a:off x="8367900" y="1777975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スタッフ設定画面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g28a3e725bf1_0_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67800" y="2182474"/>
            <a:ext cx="3095101" cy="17394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pic>
        <p:nvPicPr>
          <p:cNvPr id="428" name="Google Shape;428;g28a3e725bf1_0_8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67799" y="2996114"/>
            <a:ext cx="3095101" cy="17394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pic>
        <p:nvPicPr>
          <p:cNvPr id="429" name="Google Shape;429;g28a3e725bf1_0_8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66525" y="4463863"/>
            <a:ext cx="3095035" cy="17394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4f9da1c964_0_12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35" name="Google Shape;435;g24f9da1c964_0_12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24f9da1c964_0_12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画面設計</a:t>
            </a:r>
            <a:r>
              <a:rPr lang="ja-JP" sz="3000">
                <a:latin typeface="Arial"/>
                <a:ea typeface="Arial"/>
                <a:cs typeface="Arial"/>
                <a:sym typeface="Arial"/>
              </a:rPr>
              <a:t>(画面レイアウト2/2)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Google Shape;437;g24f9da1c964_0_12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8" name="Google Shape;438;g24f9da1c964_0_12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4f9da1c964_0_12"/>
          <p:cNvSpPr txBox="1"/>
          <p:nvPr/>
        </p:nvSpPr>
        <p:spPr>
          <a:xfrm>
            <a:off x="4549725" y="4063200"/>
            <a:ext cx="3095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受験履歴画面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4f9da1c964_0_12"/>
          <p:cNvSpPr txBox="1"/>
          <p:nvPr/>
        </p:nvSpPr>
        <p:spPr>
          <a:xfrm>
            <a:off x="729000" y="1777975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生徒情報画面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4f9da1c964_0_12"/>
          <p:cNvSpPr txBox="1"/>
          <p:nvPr/>
        </p:nvSpPr>
        <p:spPr>
          <a:xfrm>
            <a:off x="4548450" y="1777975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採点画面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24f9da1c964_0_12"/>
          <p:cNvSpPr txBox="1"/>
          <p:nvPr/>
        </p:nvSpPr>
        <p:spPr>
          <a:xfrm>
            <a:off x="8367900" y="1777975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問題設定画面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g24f9da1c964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050" y="2182475"/>
            <a:ext cx="3095101" cy="173948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pic>
        <p:nvPicPr>
          <p:cNvPr id="444" name="Google Shape;444;g24f9da1c964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050" y="2985776"/>
            <a:ext cx="3095096" cy="1739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pic>
        <p:nvPicPr>
          <p:cNvPr id="445" name="Google Shape;445;g24f9da1c964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050" y="4463900"/>
            <a:ext cx="3095071" cy="1739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pic>
        <p:nvPicPr>
          <p:cNvPr id="446" name="Google Shape;446;g24f9da1c964_0_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49738" y="2178175"/>
            <a:ext cx="3095071" cy="1739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pic>
        <p:nvPicPr>
          <p:cNvPr id="447" name="Google Shape;447;g24f9da1c964_0_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9725" y="4455297"/>
            <a:ext cx="3095107" cy="1739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pic>
        <p:nvPicPr>
          <p:cNvPr id="448" name="Google Shape;448;g24f9da1c964_0_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70400" y="2182475"/>
            <a:ext cx="3095101" cy="17394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  <p:pic>
        <p:nvPicPr>
          <p:cNvPr id="449" name="Google Shape;449;g24f9da1c964_0_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70400" y="3606799"/>
            <a:ext cx="3095132" cy="1739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745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58923391e7_0_122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55" name="Google Shape;455;g258923391e7_0_122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258923391e7_0_122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模範解答データ 処理フロー（画像）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g258923391e7_0_122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8" name="Google Shape;458;g258923391e7_0_122"/>
          <p:cNvSpPr/>
          <p:nvPr/>
        </p:nvSpPr>
        <p:spPr>
          <a:xfrm>
            <a:off x="1589450" y="20326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問題設定画面を開く</a:t>
            </a:r>
            <a:endParaRPr b="0" i="0" sz="20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59" name="Google Shape;459;g258923391e7_0_122"/>
          <p:cNvSpPr/>
          <p:nvPr/>
        </p:nvSpPr>
        <p:spPr>
          <a:xfrm>
            <a:off x="1589450" y="25743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sb3ファイルをアップロード</a:t>
            </a:r>
            <a:endParaRPr b="0" i="0" sz="15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60" name="Google Shape;460;g258923391e7_0_122"/>
          <p:cNvSpPr/>
          <p:nvPr/>
        </p:nvSpPr>
        <p:spPr>
          <a:xfrm>
            <a:off x="6461125" y="25743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キャプチャを任意の秒数で終了させる</a:t>
            </a:r>
            <a:endParaRPr b="0" i="0" sz="16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461" name="Google Shape;461;g258923391e7_0_122"/>
          <p:cNvCxnSpPr>
            <a:stCxn id="458" idx="2"/>
            <a:endCxn id="459" idx="0"/>
          </p:cNvCxnSpPr>
          <p:nvPr/>
        </p:nvCxnSpPr>
        <p:spPr>
          <a:xfrm>
            <a:off x="3541100" y="24499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2" name="Google Shape;462;g258923391e7_0_122"/>
          <p:cNvCxnSpPr>
            <a:stCxn id="463" idx="2"/>
            <a:endCxn id="460" idx="0"/>
          </p:cNvCxnSpPr>
          <p:nvPr/>
        </p:nvCxnSpPr>
        <p:spPr>
          <a:xfrm>
            <a:off x="8412775" y="24499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4" name="Google Shape;464;g258923391e7_0_122"/>
          <p:cNvSpPr/>
          <p:nvPr/>
        </p:nvSpPr>
        <p:spPr>
          <a:xfrm>
            <a:off x="1589450" y="31160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5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指定キーの入力を行う（必須ではない）</a:t>
            </a:r>
            <a:endParaRPr b="0" i="0" sz="15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465" name="Google Shape;465;g258923391e7_0_122"/>
          <p:cNvCxnSpPr>
            <a:stCxn id="459" idx="2"/>
            <a:endCxn id="464" idx="0"/>
          </p:cNvCxnSpPr>
          <p:nvPr/>
        </p:nvCxnSpPr>
        <p:spPr>
          <a:xfrm>
            <a:off x="3541100" y="29916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6" name="Google Shape;466;g258923391e7_0_122"/>
          <p:cNvCxnSpPr>
            <a:stCxn id="464" idx="2"/>
            <a:endCxn id="467" idx="0"/>
          </p:cNvCxnSpPr>
          <p:nvPr/>
        </p:nvCxnSpPr>
        <p:spPr>
          <a:xfrm>
            <a:off x="3541100" y="35333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7" name="Google Shape;467;g258923391e7_0_122"/>
          <p:cNvSpPr/>
          <p:nvPr/>
        </p:nvSpPr>
        <p:spPr>
          <a:xfrm>
            <a:off x="1589450" y="36577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録画開始ボタンを押す</a:t>
            </a:r>
            <a:endParaRPr b="0" i="0" sz="18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68" name="Google Shape;468;g258923391e7_0_122"/>
          <p:cNvSpPr/>
          <p:nvPr/>
        </p:nvSpPr>
        <p:spPr>
          <a:xfrm>
            <a:off x="1589450" y="41994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Scratch(Desktop版)に飛ぶ</a:t>
            </a:r>
            <a:endParaRPr b="0" i="0" sz="18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469" name="Google Shape;469;g258923391e7_0_122"/>
          <p:cNvCxnSpPr>
            <a:stCxn id="467" idx="2"/>
            <a:endCxn id="468" idx="0"/>
          </p:cNvCxnSpPr>
          <p:nvPr/>
        </p:nvCxnSpPr>
        <p:spPr>
          <a:xfrm>
            <a:off x="3541100" y="40750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0" name="Google Shape;470;g258923391e7_0_122"/>
          <p:cNvSpPr/>
          <p:nvPr/>
        </p:nvSpPr>
        <p:spPr>
          <a:xfrm>
            <a:off x="1589450" y="47411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sb3ファイルをScratchに読み込む</a:t>
            </a:r>
            <a:endParaRPr b="0" i="0" sz="18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471" name="Google Shape;471;g258923391e7_0_122"/>
          <p:cNvCxnSpPr>
            <a:stCxn id="468" idx="2"/>
            <a:endCxn id="470" idx="0"/>
          </p:cNvCxnSpPr>
          <p:nvPr/>
        </p:nvCxnSpPr>
        <p:spPr>
          <a:xfrm>
            <a:off x="3541100" y="46167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2" name="Google Shape;472;g258923391e7_0_122"/>
          <p:cNvSpPr/>
          <p:nvPr/>
        </p:nvSpPr>
        <p:spPr>
          <a:xfrm>
            <a:off x="1589450" y="52828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画面キャプチャを行う（PyAutoGUI）</a:t>
            </a:r>
            <a:endParaRPr b="0" i="0" sz="135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473" name="Google Shape;473;g258923391e7_0_122"/>
          <p:cNvCxnSpPr>
            <a:stCxn id="470" idx="2"/>
            <a:endCxn id="472" idx="0"/>
          </p:cNvCxnSpPr>
          <p:nvPr/>
        </p:nvCxnSpPr>
        <p:spPr>
          <a:xfrm>
            <a:off x="3541100" y="51584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4" name="Google Shape;474;g258923391e7_0_122"/>
          <p:cNvSpPr/>
          <p:nvPr/>
        </p:nvSpPr>
        <p:spPr>
          <a:xfrm>
            <a:off x="1589450" y="58245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スタートの旗をクリック（PyAutoGUI）</a:t>
            </a:r>
            <a:endParaRPr b="0" i="0" sz="18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475" name="Google Shape;475;g258923391e7_0_122"/>
          <p:cNvCxnSpPr>
            <a:stCxn id="472" idx="2"/>
            <a:endCxn id="474" idx="0"/>
          </p:cNvCxnSpPr>
          <p:nvPr/>
        </p:nvCxnSpPr>
        <p:spPr>
          <a:xfrm>
            <a:off x="3541100" y="57001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6" name="Google Shape;476;g258923391e7_0_122"/>
          <p:cNvCxnSpPr>
            <a:stCxn id="474" idx="2"/>
            <a:endCxn id="463" idx="0"/>
          </p:cNvCxnSpPr>
          <p:nvPr/>
        </p:nvCxnSpPr>
        <p:spPr>
          <a:xfrm rot="-5400000">
            <a:off x="3872300" y="1701375"/>
            <a:ext cx="4209300" cy="4871700"/>
          </a:xfrm>
          <a:prstGeom prst="bentConnector5">
            <a:avLst>
              <a:gd fmla="val -5657" name="adj1"/>
              <a:gd fmla="val 50000" name="adj2"/>
              <a:gd fmla="val 102727" name="adj3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463" name="Google Shape;463;g258923391e7_0_122"/>
          <p:cNvSpPr/>
          <p:nvPr/>
        </p:nvSpPr>
        <p:spPr>
          <a:xfrm>
            <a:off x="6461125" y="20326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3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適宜、指定キーの入力を自動で行う（PyAutoGUI）</a:t>
            </a:r>
            <a:endParaRPr b="0" i="0" sz="1800" u="none" cap="none" strike="noStrik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77" name="Google Shape;477;g258923391e7_0_122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258923391e7_0_122"/>
          <p:cNvSpPr/>
          <p:nvPr/>
        </p:nvSpPr>
        <p:spPr>
          <a:xfrm>
            <a:off x="6461125" y="36577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模範解答データとしてデータベースに保存</a:t>
            </a:r>
            <a:endParaRPr b="0" i="0" sz="16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79" name="Google Shape;479;g258923391e7_0_122"/>
          <p:cNvSpPr/>
          <p:nvPr/>
        </p:nvSpPr>
        <p:spPr>
          <a:xfrm>
            <a:off x="6461125" y="31160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撮った動画を0.3秒間隔で切り取る</a:t>
            </a:r>
            <a:endParaRPr b="0" i="0" sz="18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480" name="Google Shape;480;g258923391e7_0_122"/>
          <p:cNvCxnSpPr>
            <a:stCxn id="460" idx="2"/>
            <a:endCxn id="479" idx="0"/>
          </p:cNvCxnSpPr>
          <p:nvPr/>
        </p:nvCxnSpPr>
        <p:spPr>
          <a:xfrm>
            <a:off x="8412775" y="29916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1" name="Google Shape;481;g258923391e7_0_122"/>
          <p:cNvCxnSpPr>
            <a:stCxn id="479" idx="2"/>
            <a:endCxn id="478" idx="0"/>
          </p:cNvCxnSpPr>
          <p:nvPr/>
        </p:nvCxnSpPr>
        <p:spPr>
          <a:xfrm>
            <a:off x="8412775" y="35333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55b340b2cb_0_840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87" name="Google Shape;487;g255b340b2cb_0_840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255b340b2cb_0_840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採点システム 処理フロー（画像）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9" name="Google Shape;489;g255b340b2cb_0_840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0" name="Google Shape;490;g255b340b2cb_0_840"/>
          <p:cNvSpPr/>
          <p:nvPr/>
        </p:nvSpPr>
        <p:spPr>
          <a:xfrm>
            <a:off x="1589450" y="20326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採点画面に飛ぶ</a:t>
            </a:r>
            <a:endParaRPr b="0" i="0" sz="20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91" name="Google Shape;491;g255b340b2cb_0_840"/>
          <p:cNvSpPr/>
          <p:nvPr/>
        </p:nvSpPr>
        <p:spPr>
          <a:xfrm>
            <a:off x="1589450" y="25743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sb3ファイルをアップロード</a:t>
            </a:r>
            <a:endParaRPr b="0" i="0" sz="15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92" name="Google Shape;492;g255b340b2cb_0_840"/>
          <p:cNvSpPr/>
          <p:nvPr/>
        </p:nvSpPr>
        <p:spPr>
          <a:xfrm>
            <a:off x="6461125" y="2574375"/>
            <a:ext cx="3903300" cy="417300"/>
          </a:xfrm>
          <a:prstGeom prst="snip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画像の数だけ繰り返し</a:t>
            </a:r>
            <a:endParaRPr b="0" i="0" sz="20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93" name="Google Shape;493;g255b340b2cb_0_840"/>
          <p:cNvSpPr/>
          <p:nvPr/>
        </p:nvSpPr>
        <p:spPr>
          <a:xfrm rot="10800000">
            <a:off x="6461125" y="4330025"/>
            <a:ext cx="3903300" cy="417300"/>
          </a:xfrm>
          <a:prstGeom prst="snip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94" name="Google Shape;494;g255b340b2cb_0_840"/>
          <p:cNvSpPr/>
          <p:nvPr/>
        </p:nvSpPr>
        <p:spPr>
          <a:xfrm>
            <a:off x="6461125" y="3239049"/>
            <a:ext cx="3903300" cy="727788"/>
          </a:xfrm>
          <a:prstGeom prst="flowChartDecision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OpenCVとnumpyの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arry_equalで画像を比較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g255b340b2cb_0_840"/>
          <p:cNvCxnSpPr>
            <a:stCxn id="490" idx="2"/>
            <a:endCxn id="491" idx="0"/>
          </p:cNvCxnSpPr>
          <p:nvPr/>
        </p:nvCxnSpPr>
        <p:spPr>
          <a:xfrm>
            <a:off x="3541100" y="24499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6" name="Google Shape;496;g255b340b2cb_0_840"/>
          <p:cNvCxnSpPr>
            <a:stCxn id="497" idx="2"/>
            <a:endCxn id="492" idx="3"/>
          </p:cNvCxnSpPr>
          <p:nvPr/>
        </p:nvCxnSpPr>
        <p:spPr>
          <a:xfrm>
            <a:off x="8412775" y="24499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8" name="Google Shape;498;g255b340b2cb_0_840"/>
          <p:cNvCxnSpPr>
            <a:stCxn id="492" idx="1"/>
            <a:endCxn id="494" idx="0"/>
          </p:cNvCxnSpPr>
          <p:nvPr/>
        </p:nvCxnSpPr>
        <p:spPr>
          <a:xfrm>
            <a:off x="8412775" y="2991675"/>
            <a:ext cx="0" cy="24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9" name="Google Shape;499;g255b340b2cb_0_840"/>
          <p:cNvCxnSpPr>
            <a:stCxn id="494" idx="2"/>
            <a:endCxn id="493" idx="1"/>
          </p:cNvCxnSpPr>
          <p:nvPr/>
        </p:nvCxnSpPr>
        <p:spPr>
          <a:xfrm>
            <a:off x="8412775" y="3966837"/>
            <a:ext cx="0" cy="36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0" name="Google Shape;500;g255b340b2cb_0_840"/>
          <p:cNvCxnSpPr>
            <a:endCxn id="493" idx="1"/>
          </p:cNvCxnSpPr>
          <p:nvPr/>
        </p:nvCxnSpPr>
        <p:spPr>
          <a:xfrm>
            <a:off x="8412775" y="420552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1" name="Google Shape;501;g255b340b2cb_0_840"/>
          <p:cNvCxnSpPr>
            <a:stCxn id="493" idx="3"/>
            <a:endCxn id="502" idx="0"/>
          </p:cNvCxnSpPr>
          <p:nvPr/>
        </p:nvCxnSpPr>
        <p:spPr>
          <a:xfrm>
            <a:off x="8412775" y="4747325"/>
            <a:ext cx="0" cy="10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3" name="Google Shape;503;g255b340b2cb_0_840"/>
          <p:cNvCxnSpPr>
            <a:stCxn id="494" idx="3"/>
            <a:endCxn id="502" idx="0"/>
          </p:cNvCxnSpPr>
          <p:nvPr/>
        </p:nvCxnSpPr>
        <p:spPr>
          <a:xfrm flipH="1">
            <a:off x="8412625" y="3602943"/>
            <a:ext cx="1951800" cy="1254000"/>
          </a:xfrm>
          <a:prstGeom prst="bentConnector4">
            <a:avLst>
              <a:gd fmla="val -12200" name="adj1"/>
              <a:gd fmla="val 94522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4" name="Google Shape;504;g255b340b2cb_0_840"/>
          <p:cNvSpPr txBox="1"/>
          <p:nvPr/>
        </p:nvSpPr>
        <p:spPr>
          <a:xfrm>
            <a:off x="10602550" y="3937225"/>
            <a:ext cx="9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不一致</a:t>
            </a:r>
            <a:endParaRPr b="0" i="0" sz="14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05" name="Google Shape;505;g255b340b2cb_0_840"/>
          <p:cNvSpPr txBox="1"/>
          <p:nvPr/>
        </p:nvSpPr>
        <p:spPr>
          <a:xfrm>
            <a:off x="8412763" y="3932863"/>
            <a:ext cx="12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一致</a:t>
            </a:r>
            <a:endParaRPr b="0" i="0" sz="14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06" name="Google Shape;506;g255b340b2cb_0_840"/>
          <p:cNvSpPr/>
          <p:nvPr/>
        </p:nvSpPr>
        <p:spPr>
          <a:xfrm>
            <a:off x="1589450" y="31160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Scratch(Desktop版)に飛ぶ</a:t>
            </a:r>
            <a:endParaRPr b="0" i="0" sz="2000" u="none" cap="none" strike="noStrik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507" name="Google Shape;507;g255b340b2cb_0_840"/>
          <p:cNvCxnSpPr>
            <a:stCxn id="491" idx="2"/>
            <a:endCxn id="506" idx="0"/>
          </p:cNvCxnSpPr>
          <p:nvPr/>
        </p:nvCxnSpPr>
        <p:spPr>
          <a:xfrm>
            <a:off x="3541100" y="29916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8" name="Google Shape;508;g255b340b2cb_0_840"/>
          <p:cNvCxnSpPr>
            <a:stCxn id="506" idx="2"/>
            <a:endCxn id="509" idx="0"/>
          </p:cNvCxnSpPr>
          <p:nvPr/>
        </p:nvCxnSpPr>
        <p:spPr>
          <a:xfrm>
            <a:off x="3541100" y="35333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9" name="Google Shape;509;g255b340b2cb_0_840"/>
          <p:cNvSpPr/>
          <p:nvPr/>
        </p:nvSpPr>
        <p:spPr>
          <a:xfrm>
            <a:off x="1589450" y="36577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sb3ファイルをScratchに読み込む</a:t>
            </a:r>
            <a:endParaRPr b="0" i="0" sz="18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10" name="Google Shape;510;g255b340b2cb_0_840"/>
          <p:cNvSpPr/>
          <p:nvPr/>
        </p:nvSpPr>
        <p:spPr>
          <a:xfrm>
            <a:off x="1589450" y="41994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画面キャプチャを行う（PyAutoGUI）</a:t>
            </a:r>
            <a:endParaRPr b="0" i="0" sz="18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511" name="Google Shape;511;g255b340b2cb_0_840"/>
          <p:cNvCxnSpPr>
            <a:stCxn id="509" idx="2"/>
            <a:endCxn id="510" idx="0"/>
          </p:cNvCxnSpPr>
          <p:nvPr/>
        </p:nvCxnSpPr>
        <p:spPr>
          <a:xfrm>
            <a:off x="3541100" y="40750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2" name="Google Shape;512;g255b340b2cb_0_840"/>
          <p:cNvSpPr/>
          <p:nvPr/>
        </p:nvSpPr>
        <p:spPr>
          <a:xfrm>
            <a:off x="1589450" y="47411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スタートの旗をクリック（PyAutoGUI）</a:t>
            </a:r>
            <a:endParaRPr b="0" i="0" sz="18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513" name="Google Shape;513;g255b340b2cb_0_840"/>
          <p:cNvCxnSpPr>
            <a:stCxn id="510" idx="2"/>
            <a:endCxn id="512" idx="0"/>
          </p:cNvCxnSpPr>
          <p:nvPr/>
        </p:nvCxnSpPr>
        <p:spPr>
          <a:xfrm>
            <a:off x="3541100" y="46167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4" name="Google Shape;514;g255b340b2cb_0_840"/>
          <p:cNvSpPr/>
          <p:nvPr/>
        </p:nvSpPr>
        <p:spPr>
          <a:xfrm>
            <a:off x="1589450" y="52828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3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適宜、指定キーの入力を自動で行う（PyAutoGUI）</a:t>
            </a:r>
            <a:endParaRPr b="0" i="0" sz="135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515" name="Google Shape;515;g255b340b2cb_0_840"/>
          <p:cNvCxnSpPr>
            <a:stCxn id="512" idx="2"/>
            <a:endCxn id="514" idx="0"/>
          </p:cNvCxnSpPr>
          <p:nvPr/>
        </p:nvCxnSpPr>
        <p:spPr>
          <a:xfrm>
            <a:off x="3541100" y="51584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6" name="Google Shape;516;g255b340b2cb_0_840"/>
          <p:cNvSpPr/>
          <p:nvPr/>
        </p:nvSpPr>
        <p:spPr>
          <a:xfrm>
            <a:off x="1589450" y="58245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キャプチャを任意の秒数で終了させる</a:t>
            </a:r>
            <a:endParaRPr b="0" i="0" sz="18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517" name="Google Shape;517;g255b340b2cb_0_840"/>
          <p:cNvCxnSpPr>
            <a:stCxn id="514" idx="2"/>
            <a:endCxn id="516" idx="0"/>
          </p:cNvCxnSpPr>
          <p:nvPr/>
        </p:nvCxnSpPr>
        <p:spPr>
          <a:xfrm>
            <a:off x="3541100" y="5700175"/>
            <a:ext cx="0" cy="12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8" name="Google Shape;518;g255b340b2cb_0_840"/>
          <p:cNvCxnSpPr>
            <a:stCxn id="516" idx="2"/>
            <a:endCxn id="497" idx="0"/>
          </p:cNvCxnSpPr>
          <p:nvPr/>
        </p:nvCxnSpPr>
        <p:spPr>
          <a:xfrm rot="-5400000">
            <a:off x="3872300" y="1701375"/>
            <a:ext cx="4209300" cy="4871700"/>
          </a:xfrm>
          <a:prstGeom prst="bentConnector5">
            <a:avLst>
              <a:gd fmla="val -5657" name="adj1"/>
              <a:gd fmla="val 50000" name="adj2"/>
              <a:gd fmla="val 102727" name="adj3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497" name="Google Shape;497;g255b340b2cb_0_840"/>
          <p:cNvSpPr/>
          <p:nvPr/>
        </p:nvSpPr>
        <p:spPr>
          <a:xfrm>
            <a:off x="6461125" y="20326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撮った動画を0.3秒間隔で切り取る</a:t>
            </a:r>
            <a:endParaRPr b="0" i="0" sz="18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19" name="Google Shape;519;g255b340b2cb_0_840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255b340b2cb_0_840"/>
          <p:cNvSpPr/>
          <p:nvPr/>
        </p:nvSpPr>
        <p:spPr>
          <a:xfrm>
            <a:off x="6461125" y="4856975"/>
            <a:ext cx="3903300" cy="41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3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満点か否かを採点し、データベースに保存</a:t>
            </a:r>
            <a:endParaRPr b="0" i="0" sz="13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6177dae9a4_0_156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25" name="Google Shape;525;g26177dae9a4_0_156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26177dae9a4_0_156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採点システム 処理フロー（音）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7" name="Google Shape;527;g26177dae9a4_0_156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8" name="Google Shape;528;g26177dae9a4_0_156"/>
          <p:cNvSpPr/>
          <p:nvPr/>
        </p:nvSpPr>
        <p:spPr>
          <a:xfrm>
            <a:off x="3434929" y="3557885"/>
            <a:ext cx="5016158" cy="935284"/>
          </a:xfrm>
          <a:prstGeom prst="flowChartDecision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OpenCVとnumpyの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arry_equalで画像を比較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g26177dae9a4_0_156"/>
          <p:cNvCxnSpPr>
            <a:stCxn id="528" idx="2"/>
          </p:cNvCxnSpPr>
          <p:nvPr/>
        </p:nvCxnSpPr>
        <p:spPr>
          <a:xfrm>
            <a:off x="5943008" y="4493169"/>
            <a:ext cx="0" cy="46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0" name="Google Shape;530;g26177dae9a4_0_156"/>
          <p:cNvCxnSpPr/>
          <p:nvPr/>
        </p:nvCxnSpPr>
        <p:spPr>
          <a:xfrm>
            <a:off x="5943008" y="4799909"/>
            <a:ext cx="0" cy="159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1" name="Google Shape;531;g26177dae9a4_0_156"/>
          <p:cNvCxnSpPr>
            <a:endCxn id="532" idx="0"/>
          </p:cNvCxnSpPr>
          <p:nvPr/>
        </p:nvCxnSpPr>
        <p:spPr>
          <a:xfrm>
            <a:off x="5943079" y="4818904"/>
            <a:ext cx="0" cy="14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3" name="Google Shape;533;g26177dae9a4_0_156"/>
          <p:cNvCxnSpPr>
            <a:stCxn id="528" idx="3"/>
            <a:endCxn id="532" idx="0"/>
          </p:cNvCxnSpPr>
          <p:nvPr/>
        </p:nvCxnSpPr>
        <p:spPr>
          <a:xfrm flipH="1">
            <a:off x="5943087" y="4025527"/>
            <a:ext cx="2508000" cy="934500"/>
          </a:xfrm>
          <a:prstGeom prst="bentConnector4">
            <a:avLst>
              <a:gd fmla="val -12200" name="adj1"/>
              <a:gd fmla="val 75012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4" name="Google Shape;534;g26177dae9a4_0_156"/>
          <p:cNvSpPr txBox="1"/>
          <p:nvPr/>
        </p:nvSpPr>
        <p:spPr>
          <a:xfrm>
            <a:off x="8757071" y="4154245"/>
            <a:ext cx="12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不一致</a:t>
            </a:r>
            <a:endParaRPr b="0" i="0" sz="14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35" name="Google Shape;535;g26177dae9a4_0_156"/>
          <p:cNvSpPr txBox="1"/>
          <p:nvPr/>
        </p:nvSpPr>
        <p:spPr>
          <a:xfrm>
            <a:off x="5166948" y="4469428"/>
            <a:ext cx="15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一致</a:t>
            </a:r>
            <a:endParaRPr b="0" i="0" sz="14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36" name="Google Shape;536;g26177dae9a4_0_156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26177dae9a4_0_156"/>
          <p:cNvSpPr/>
          <p:nvPr/>
        </p:nvSpPr>
        <p:spPr>
          <a:xfrm>
            <a:off x="3434929" y="4959904"/>
            <a:ext cx="5016300" cy="536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3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満点か否かを採点し、データベースに保存</a:t>
            </a:r>
            <a:endParaRPr b="0" i="0" sz="13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37" name="Google Shape;537;g26177dae9a4_0_156"/>
          <p:cNvSpPr/>
          <p:nvPr/>
        </p:nvSpPr>
        <p:spPr>
          <a:xfrm>
            <a:off x="3434945" y="2112529"/>
            <a:ext cx="5016300" cy="536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「.mp4」を「.wav」に変換</a:t>
            </a:r>
            <a:endParaRPr b="0" i="0" sz="20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538" name="Google Shape;538;g26177dae9a4_0_156"/>
          <p:cNvCxnSpPr>
            <a:stCxn id="537" idx="2"/>
          </p:cNvCxnSpPr>
          <p:nvPr/>
        </p:nvCxnSpPr>
        <p:spPr>
          <a:xfrm>
            <a:off x="5943095" y="2648929"/>
            <a:ext cx="0" cy="159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9" name="Google Shape;539;g26177dae9a4_0_156"/>
          <p:cNvSpPr/>
          <p:nvPr/>
        </p:nvSpPr>
        <p:spPr>
          <a:xfrm>
            <a:off x="3434945" y="2835191"/>
            <a:ext cx="5016300" cy="536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音声グラフを作成(加工)</a:t>
            </a:r>
            <a:endParaRPr b="0" i="0" sz="2000" u="none" cap="none" strike="noStrike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540" name="Google Shape;540;g26177dae9a4_0_156"/>
          <p:cNvCxnSpPr>
            <a:stCxn id="539" idx="2"/>
          </p:cNvCxnSpPr>
          <p:nvPr/>
        </p:nvCxnSpPr>
        <p:spPr>
          <a:xfrm>
            <a:off x="5943095" y="3371591"/>
            <a:ext cx="0" cy="159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6177dae9a4_0_115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46" name="Google Shape;546;g26177dae9a4_0_115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26177dae9a4_0_115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採点データ 処理の流れ(比較)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8" name="Google Shape;548;g26177dae9a4_0_115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9" name="Google Shape;549;g26177dae9a4_0_115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g26177dae9a4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013" y="2125150"/>
            <a:ext cx="9835976" cy="32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g24f9da1c964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336" y="1752401"/>
            <a:ext cx="3395325" cy="254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24f9da1c964_0_79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57" name="Google Shape;557;g24f9da1c964_0_79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24f9da1c964_0_79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音の比較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9" name="Google Shape;559;g24f9da1c964_0_79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g24f9da1c964_0_79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1" name="Google Shape;561;g24f9da1c964_0_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000" y="1752413"/>
            <a:ext cx="3395325" cy="254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g24f9da1c964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7675" y="1752401"/>
            <a:ext cx="3395325" cy="254651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g24f9da1c964_0_79"/>
          <p:cNvSpPr txBox="1"/>
          <p:nvPr/>
        </p:nvSpPr>
        <p:spPr>
          <a:xfrm>
            <a:off x="879113" y="1709250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模範解答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24f9da1c964_0_79"/>
          <p:cNvSpPr txBox="1"/>
          <p:nvPr/>
        </p:nvSpPr>
        <p:spPr>
          <a:xfrm>
            <a:off x="8217776" y="1709250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正解例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24f9da1c964_0_79"/>
          <p:cNvSpPr txBox="1"/>
          <p:nvPr/>
        </p:nvSpPr>
        <p:spPr>
          <a:xfrm>
            <a:off x="4548450" y="1709250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不正解例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24f9da1c964_0_79"/>
          <p:cNvSpPr/>
          <p:nvPr/>
        </p:nvSpPr>
        <p:spPr>
          <a:xfrm>
            <a:off x="1052100" y="4672400"/>
            <a:ext cx="10087800" cy="181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24f9da1c964_0_79"/>
          <p:cNvSpPr txBox="1"/>
          <p:nvPr/>
        </p:nvSpPr>
        <p:spPr>
          <a:xfrm>
            <a:off x="4410300" y="4428563"/>
            <a:ext cx="3371400" cy="4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1" i="0" lang="ja-JP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音の比較について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24f9da1c964_0_79"/>
          <p:cNvSpPr txBox="1"/>
          <p:nvPr>
            <p:ph idx="1" type="body"/>
          </p:nvPr>
        </p:nvSpPr>
        <p:spPr>
          <a:xfrm>
            <a:off x="1219638" y="5234025"/>
            <a:ext cx="97527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4926" lvl="0" marL="18288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63"/>
              <a:buNone/>
            </a:pPr>
            <a:r>
              <a:rPr lang="ja-JP" sz="1900">
                <a:latin typeface="MS PGothic"/>
                <a:ea typeface="MS PGothic"/>
                <a:cs typeface="MS PGothic"/>
                <a:sym typeface="MS PGothic"/>
              </a:rPr>
              <a:t>一致度 93%で正解とする ／ 精度 100%</a:t>
            </a:r>
            <a:endParaRPr sz="19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69" name="Google Shape;569;g24f9da1c964_0_79"/>
          <p:cNvSpPr txBox="1"/>
          <p:nvPr>
            <p:ph idx="1" type="body"/>
          </p:nvPr>
        </p:nvSpPr>
        <p:spPr>
          <a:xfrm>
            <a:off x="1219638" y="4749625"/>
            <a:ext cx="97527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4926" lvl="0" marL="18288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63"/>
              <a:buNone/>
            </a:pPr>
            <a:r>
              <a:rPr lang="ja-JP" sz="1900">
                <a:latin typeface="MS PGothic"/>
                <a:ea typeface="MS PGothic"/>
                <a:cs typeface="MS PGothic"/>
                <a:sym typeface="MS PGothic"/>
              </a:rPr>
              <a:t>波形を抽出し、画像での比較を実施</a:t>
            </a:r>
            <a:endParaRPr sz="19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70" name="Google Shape;570;g24f9da1c964_0_79"/>
          <p:cNvSpPr txBox="1"/>
          <p:nvPr>
            <p:ph idx="1" type="body"/>
          </p:nvPr>
        </p:nvSpPr>
        <p:spPr>
          <a:xfrm>
            <a:off x="1219625" y="5759600"/>
            <a:ext cx="97527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4926" lvl="0" marL="18288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63"/>
              <a:buNone/>
            </a:pPr>
            <a:r>
              <a:rPr lang="ja-JP" sz="1900">
                <a:latin typeface="MS PGothic"/>
                <a:ea typeface="MS PGothic"/>
                <a:cs typeface="MS PGothic"/>
                <a:sym typeface="MS PGothic"/>
              </a:rPr>
              <a:t>音が限定的なものであるため、2次元で十分であると結論付けました。</a:t>
            </a:r>
            <a:endParaRPr sz="19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6177dae9a4_0_49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76" name="Google Shape;576;g26177dae9a4_0_49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g26177dae9a4_0_49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採点方法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8" name="Google Shape;578;g26177dae9a4_0_49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9" name="Google Shape;579;g26177dae9a4_0_49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26177dae9a4_0_49"/>
          <p:cNvSpPr/>
          <p:nvPr/>
        </p:nvSpPr>
        <p:spPr>
          <a:xfrm>
            <a:off x="979450" y="4705325"/>
            <a:ext cx="4779900" cy="147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26177dae9a4_0_49"/>
          <p:cNvSpPr txBox="1"/>
          <p:nvPr/>
        </p:nvSpPr>
        <p:spPr>
          <a:xfrm>
            <a:off x="1683700" y="4506400"/>
            <a:ext cx="3371400" cy="4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1" i="0" lang="ja-JP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画像生成について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26177dae9a4_0_49"/>
          <p:cNvSpPr txBox="1"/>
          <p:nvPr>
            <p:ph idx="1" type="body"/>
          </p:nvPr>
        </p:nvSpPr>
        <p:spPr>
          <a:xfrm>
            <a:off x="1375600" y="4962400"/>
            <a:ext cx="39876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/>
          </a:bodyPr>
          <a:lstStyle/>
          <a:p>
            <a:pPr indent="-74926" lvl="0" marL="18288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8571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１秒間に３枚程度の画像を生成する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83" name="Google Shape;583;g26177dae9a4_0_49"/>
          <p:cNvSpPr txBox="1"/>
          <p:nvPr>
            <p:ph idx="1" type="body"/>
          </p:nvPr>
        </p:nvSpPr>
        <p:spPr>
          <a:xfrm>
            <a:off x="1375600" y="5450800"/>
            <a:ext cx="39876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4926" lvl="0" marL="18288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63"/>
              <a:buNone/>
            </a:pPr>
            <a:r>
              <a:rPr lang="ja-JP" sz="1900">
                <a:latin typeface="MS PGothic"/>
                <a:ea typeface="MS PGothic"/>
                <a:cs typeface="MS PGothic"/>
                <a:sym typeface="MS PGothic"/>
              </a:rPr>
              <a:t>各級の録画時間は20秒前後</a:t>
            </a:r>
            <a:endParaRPr sz="19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84" name="Google Shape;584;g26177dae9a4_0_49"/>
          <p:cNvSpPr/>
          <p:nvPr/>
        </p:nvSpPr>
        <p:spPr>
          <a:xfrm>
            <a:off x="6240100" y="4705325"/>
            <a:ext cx="4779900" cy="147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6177dae9a4_0_49"/>
          <p:cNvSpPr txBox="1"/>
          <p:nvPr/>
        </p:nvSpPr>
        <p:spPr>
          <a:xfrm>
            <a:off x="6944350" y="4506400"/>
            <a:ext cx="3371400" cy="4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1" i="0" lang="ja-JP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判定動作条件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26177dae9a4_0_49"/>
          <p:cNvSpPr txBox="1"/>
          <p:nvPr>
            <p:ph idx="1" type="body"/>
          </p:nvPr>
        </p:nvSpPr>
        <p:spPr>
          <a:xfrm>
            <a:off x="6357100" y="5273738"/>
            <a:ext cx="45459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4926" lvl="0" marL="18288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63"/>
              <a:buNone/>
            </a:pPr>
            <a:r>
              <a:rPr lang="ja-JP" sz="1900">
                <a:latin typeface="MS PGothic"/>
                <a:ea typeface="MS PGothic"/>
                <a:cs typeface="MS PGothic"/>
                <a:sym typeface="MS PGothic"/>
              </a:rPr>
              <a:t>一致率が98％以上であれば正解とする</a:t>
            </a:r>
            <a:endParaRPr sz="19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87" name="Google Shape;587;g26177dae9a4_0_49"/>
          <p:cNvSpPr txBox="1"/>
          <p:nvPr>
            <p:ph idx="1" type="body"/>
          </p:nvPr>
        </p:nvSpPr>
        <p:spPr>
          <a:xfrm>
            <a:off x="729000" y="2293282"/>
            <a:ext cx="107340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492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ja-JP" sz="3000">
                <a:latin typeface="MS PGothic"/>
                <a:ea typeface="MS PGothic"/>
                <a:cs typeface="MS PGothic"/>
                <a:sym typeface="MS PGothic"/>
              </a:rPr>
              <a:t>・ 模範解答20個分と回答データ2個分を比較し、採点を行う</a:t>
            </a:r>
            <a:endParaRPr sz="30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30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ja-JP" sz="3000">
                <a:latin typeface="MS PGothic"/>
                <a:ea typeface="MS PGothic"/>
                <a:cs typeface="MS PGothic"/>
                <a:sym typeface="MS PGothic"/>
              </a:rPr>
              <a:t>   →40パターンを採点し、１パータン以上が正解であれば、合格</a:t>
            </a:r>
            <a:endParaRPr sz="30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a0b9f9d2e_0_60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11" name="Google Shape;211;g25a0b9f9d2e_0_60"/>
          <p:cNvSpPr txBox="1"/>
          <p:nvPr>
            <p:ph idx="1" type="body"/>
          </p:nvPr>
        </p:nvSpPr>
        <p:spPr>
          <a:xfrm>
            <a:off x="732100" y="1918200"/>
            <a:ext cx="107340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-74926" lvl="0" marL="18288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8571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1. 背景									4. 模擬試験問題作成に関して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8571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2. 目的 / 目標						5. 制約条件など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8571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3. システム内容					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8571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					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212" name="Google Shape;212;g25a0b9f9d2e_0_60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5a0b9f9d2e_0_60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プレゼンの流れ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g25a0b9f9d2e_0_60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g248ca422542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8950" y="1808100"/>
            <a:ext cx="5934075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248ca422542_0_37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94" name="Google Shape;594;g248ca422542_0_37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248ca422542_0_37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DB設計</a:t>
            </a: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(リレーション)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Google Shape;596;g248ca422542_0_37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7" name="Google Shape;597;g248ca422542_0_37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248ca422542_0_37"/>
          <p:cNvSpPr txBox="1"/>
          <p:nvPr/>
        </p:nvSpPr>
        <p:spPr>
          <a:xfrm>
            <a:off x="8881425" y="6255225"/>
            <a:ext cx="266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参考文献：最終ページを参照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4afab0b167_0_1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04" name="Google Shape;604;g24afab0b167_0_1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24afab0b167_0_1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DB設計</a:t>
            </a:r>
            <a:r>
              <a:rPr lang="ja-JP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(テーブル一覧 / 定義)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6" name="Google Shape;606;g24afab0b167_0_1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7" name="Google Shape;607;g24afab0b167_0_1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24afab0b167_0_1"/>
          <p:cNvSpPr txBox="1"/>
          <p:nvPr/>
        </p:nvSpPr>
        <p:spPr>
          <a:xfrm>
            <a:off x="3337500" y="5196975"/>
            <a:ext cx="55170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《 テーブル定義 》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ja-JP" sz="2000"/>
              <a:t>DB設計書参照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24afab0b167_0_1"/>
          <p:cNvSpPr txBox="1"/>
          <p:nvPr/>
        </p:nvSpPr>
        <p:spPr>
          <a:xfrm>
            <a:off x="3337513" y="1853425"/>
            <a:ext cx="55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《 テーブル一覧 》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g24afab0b167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0400" y="2182475"/>
            <a:ext cx="6091250" cy="29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26e0520c1a_0_42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16" name="Google Shape;616;g226e0520c1a_0_42"/>
          <p:cNvSpPr txBox="1"/>
          <p:nvPr/>
        </p:nvSpPr>
        <p:spPr>
          <a:xfrm>
            <a:off x="2552700" y="6150825"/>
            <a:ext cx="8814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出典：</a:t>
            </a:r>
            <a:r>
              <a:rPr b="0" i="0" lang="ja-JP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https://www.sikaku.gr.jp/js/ks/common/dl/cattering02.pdf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7" name="Google Shape;617;g226e0520c1a_0_42"/>
          <p:cNvGraphicFramePr/>
          <p:nvPr/>
        </p:nvGraphicFramePr>
        <p:xfrm>
          <a:off x="728988" y="2017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{F778BF0A-0411-4F79-97BE-7117E85014C2}</a:tableStyleId>
              </a:tblPr>
              <a:tblGrid>
                <a:gridCol w="1179850"/>
                <a:gridCol w="8127800"/>
                <a:gridCol w="142635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級</a:t>
                      </a:r>
                      <a:endParaRPr sz="14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solidFill>
                            <a:schemeClr val="lt1"/>
                          </a:solidFill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作成内容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 hMerge="1"/>
              </a:tr>
              <a:tr h="8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Entry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制御やイベントなどのブロックを使って、動きや見た目の変化を中心とした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簡単なスクリプトを作成する。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8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Bronze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変数や演算・音・ペンなどのブロックを使って、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キー入力やマウス操作などに反応する簡単なスクリプトを作成する。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8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Silver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複数の制御ブロックや入れ子構造などを使って、キー入力やマウス操作と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演算を組み合わせた複雑なスクリプトを作成する。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8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Gold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クローンやリストのブロック、新しいブロックなどを使って、様々な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スプライトを連動させたスクリプトを作成する。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618" name="Google Shape;618;g226e0520c1a_0_42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26e0520c1a_0_42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各級の作成内容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g226e0520c1a_0_42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1" name="Google Shape;621;g226e0520c1a_0_42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ja-JP" sz="3000">
                <a:latin typeface="Arial"/>
                <a:ea typeface="Arial"/>
                <a:cs typeface="Arial"/>
                <a:sym typeface="Arial"/>
              </a:rPr>
              <a:t>.  模擬試験問題作成に関して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g22ec19845fe_2_0" title="メディア1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300" y="4317425"/>
            <a:ext cx="3503675" cy="232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g22ec19845fe_2_0" title="E_S_3_おてほんムービー.m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77299" y="1882425"/>
            <a:ext cx="3503675" cy="232044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22ec19845fe_2_0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29" name="Google Shape;629;g22ec19845fe_2_0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22ec19845fe_2_0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作成した各級のもんだい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g22ec19845fe_2_0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2" name="Google Shape;632;g22ec19845fe_2_0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ja-JP" sz="3000">
                <a:latin typeface="Arial"/>
                <a:ea typeface="Arial"/>
                <a:cs typeface="Arial"/>
                <a:sym typeface="Arial"/>
              </a:rPr>
              <a:t>.  模擬試験問題作成に関して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22ec19845fe_2_0"/>
          <p:cNvSpPr txBox="1"/>
          <p:nvPr/>
        </p:nvSpPr>
        <p:spPr>
          <a:xfrm>
            <a:off x="10268725" y="6255225"/>
            <a:ext cx="127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採点基準表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34" name="Google Shape;634;g22ec19845fe_2_0" title="メディア2.mp4">
            <a:hlinkClick r:id="rId8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1025" y="1909888"/>
            <a:ext cx="3503681" cy="23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g22ec19845fe_2_0" title="Gold.mp4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11038" y="4317425"/>
            <a:ext cx="3503674" cy="2320449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g22ec19845fe_2_0"/>
          <p:cNvSpPr/>
          <p:nvPr/>
        </p:nvSpPr>
        <p:spPr>
          <a:xfrm>
            <a:off x="2023375" y="1882425"/>
            <a:ext cx="417300" cy="232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エントリ｜級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g22ec19845fe_2_0"/>
          <p:cNvSpPr/>
          <p:nvPr/>
        </p:nvSpPr>
        <p:spPr>
          <a:xfrm>
            <a:off x="9755625" y="1909900"/>
            <a:ext cx="417300" cy="232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ブロンズ級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22ec19845fe_2_0"/>
          <p:cNvSpPr/>
          <p:nvPr/>
        </p:nvSpPr>
        <p:spPr>
          <a:xfrm>
            <a:off x="2023375" y="4317400"/>
            <a:ext cx="417300" cy="232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シルバ｜級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22ec19845fe_2_0"/>
          <p:cNvSpPr/>
          <p:nvPr/>
        </p:nvSpPr>
        <p:spPr>
          <a:xfrm>
            <a:off x="9755625" y="4317400"/>
            <a:ext cx="417300" cy="232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ゴ｜ルド級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2ec2d4e148_5_0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45" name="Google Shape;645;g22ec2d4e148_5_0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22ec2d4e148_5_0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制約条件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" name="Google Shape;647;g22ec2d4e148_5_0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8" name="Google Shape;648;g22ec2d4e148_5_0"/>
          <p:cNvSpPr txBox="1"/>
          <p:nvPr>
            <p:ph idx="1" type="body"/>
          </p:nvPr>
        </p:nvSpPr>
        <p:spPr>
          <a:xfrm>
            <a:off x="729000" y="1936375"/>
            <a:ext cx="107340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4926" lvl="0" marL="18288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38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・ アレンジは考慮しないものとする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8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・ ブロック「乱数」の問題は含まないものとする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8"/>
              <a:buNone/>
            </a:pPr>
            <a:r>
              <a:t/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8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・ 採点を行う際は、半角入力に設定するものとする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8"/>
              <a:buNone/>
            </a:pPr>
            <a:r>
              <a:t/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8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・ ローカル上のスタンドアロンアプリとする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49" name="Google Shape;649;g22ec2d4e148_5_0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ja-JP" sz="3000">
                <a:latin typeface="Arial"/>
                <a:ea typeface="Arial"/>
                <a:cs typeface="Arial"/>
                <a:sym typeface="Arial"/>
              </a:rPr>
              <a:t>.  制約条件など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956dda6818_0_20"/>
          <p:cNvSpPr txBox="1"/>
          <p:nvPr>
            <p:ph idx="1" type="body"/>
          </p:nvPr>
        </p:nvSpPr>
        <p:spPr>
          <a:xfrm>
            <a:off x="1066800" y="1829474"/>
            <a:ext cx="10058400" cy="46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1200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# SI Object Browser ER | 「ER図とは？書き方やテクニックをわかりやすく解説」より</a:t>
            </a:r>
            <a:endParaRPr b="1"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https://products.sint.co.jp/ober/blog/create-er-diagram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1200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# Qiita | 「注文・カート機能のER図について」より</a:t>
            </a:r>
            <a:endParaRPr b="1"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https://qiita.com/codeReona/items/f7f0eef3ababef130018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1200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# Qiita | 「エンティティとは 　DB設計」より</a:t>
            </a:r>
            <a:endParaRPr b="1"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https://qiita.com/ooyy0121/items/bc35c3e1799d5203aa14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1200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# Qiita | 「ER図を基本からまとめてみた【入門】」より</a:t>
            </a:r>
            <a:endParaRPr b="1"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https://qiita.com/kanfutrooper/items/7ed3f3229a466d641cdb</a:t>
            </a:r>
            <a:endParaRPr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1200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# Knooto | 「システムのアクセス制御(捜査権限管理)設計」より</a:t>
            </a:r>
            <a:endParaRPr b="1"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https://knooto.info/software-design-access-control/</a:t>
            </a:r>
            <a:endParaRPr b="1"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1200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# アンドエンジニア | 「データベース設計には必須！ER図に書き方を解説！」より</a:t>
            </a:r>
            <a:endParaRPr b="1"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https://and-engineer.com/articles/YZ9pUBIAACAAe386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1200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# Qiita | 「【DB設計】No.1 『DBのリレーションとER図』」より</a:t>
            </a:r>
            <a:endParaRPr b="1"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https://qiita.com/kohki4115/items/75e0618b3830f96bfa1b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1200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# Edrawsoft | 「ER図の例とテンプレート」より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https://www.edrawsoft.com/jp/er-diagram-examples.html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1200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# IPA | 「機能要件の合意形成ガイド」より</a:t>
            </a:r>
            <a:endParaRPr b="1" sz="12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https://www.ipa.go.jp/archive/files/000004509.pdf</a:t>
            </a:r>
            <a:endParaRPr sz="36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55" name="Google Shape;655;g2956dda6818_0_20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56" name="Google Shape;656;g2956dda6818_0_20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2956dda6818_0_20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参考文献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8" name="Google Shape;658;g2956dda6818_0_20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b07bc5da4_0_0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仮想クライアント詳細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2b07bc5da4_0_0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221" name="Google Shape;221;g22b07bc5da4_0_0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22" name="Google Shape;222;g22b07bc5da4_0_0"/>
          <p:cNvGraphicFramePr/>
          <p:nvPr/>
        </p:nvGraphicFramePr>
        <p:xfrm>
          <a:off x="729000" y="195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{8C69B28F-A413-4D89-BD51-394F17F69E3E}</a:tableStyleId>
              </a:tblPr>
              <a:tblGrid>
                <a:gridCol w="3011075"/>
                <a:gridCol w="7722925"/>
              </a:tblGrid>
              <a:tr h="50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ja-JP" sz="2000" u="none" cap="none" strike="noStrike">
                          <a:solidFill>
                            <a:schemeClr val="lt1"/>
                          </a:solidFill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仮想クライアント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　株式会社 イー・トラックス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7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ja-JP" sz="2000" u="none" cap="none" strike="noStrike">
                          <a:solidFill>
                            <a:schemeClr val="lt1"/>
                          </a:solidFill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主　要　業　務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　・ パソコン教室の運営＆フランチャイズ事業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　・ スマートフォンの修理事業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　・ ビジネス向け教材開発事業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　・ フィットネス健康関連事業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　・ 映像コンテンツ開発事業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　・ 新商品＆新業態開発　　　　etc…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ja-JP" sz="2000" u="none" cap="none" strike="noStrike">
                          <a:solidFill>
                            <a:schemeClr val="lt1"/>
                          </a:solidFill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事　　　　　　業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　manalgo（ハロー！パソコン教室）</a:t>
                      </a:r>
                      <a:endParaRPr sz="20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3" name="Google Shape;223;g22b07bc5da4_0_0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1.  背景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8304bb440_0_13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29" name="Google Shape;229;g248304bb440_0_13"/>
          <p:cNvSpPr txBox="1"/>
          <p:nvPr>
            <p:ph idx="1" type="body"/>
          </p:nvPr>
        </p:nvSpPr>
        <p:spPr>
          <a:xfrm>
            <a:off x="732100" y="1918200"/>
            <a:ext cx="107340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492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・ 生徒の情報などが紙媒体と既存システムの併用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6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・ 模擬試験の採点を手動で行っている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230" name="Google Shape;230;g248304bb440_0_13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48304bb440_0_13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企画の背景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g248304bb440_0_13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g248304bb440_0_13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1.  背景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177dae9a4_0_0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39" name="Google Shape;239;g26177dae9a4_0_0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6177dae9a4_0_0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採点システムの業務フロー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g26177dae9a4_0_0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g26177dae9a4_0_0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1.  背景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6177dae9a4_0_0"/>
          <p:cNvSpPr txBox="1"/>
          <p:nvPr/>
        </p:nvSpPr>
        <p:spPr>
          <a:xfrm>
            <a:off x="5924550" y="6150825"/>
            <a:ext cx="5442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担当者のヒアリングを基に作成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26177dae9a4_0_0"/>
          <p:cNvSpPr txBox="1"/>
          <p:nvPr>
            <p:ph idx="1" type="body"/>
          </p:nvPr>
        </p:nvSpPr>
        <p:spPr>
          <a:xfrm>
            <a:off x="2072325" y="1918200"/>
            <a:ext cx="93936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4926" lvl="0" marL="18288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・決められた試験日があるわけではない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・採点を１度に行う数はまばらである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aphicFrame>
        <p:nvGraphicFramePr>
          <p:cNvPr id="250" name="Google Shape;250;p26"/>
          <p:cNvGraphicFramePr/>
          <p:nvPr/>
        </p:nvGraphicFramePr>
        <p:xfrm>
          <a:off x="729000" y="23316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{F778BF0A-0411-4F79-97BE-7117E85014C2}</a:tableStyleId>
              </a:tblPr>
              <a:tblGrid>
                <a:gridCol w="2542725"/>
                <a:gridCol w="2542725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 sz="1400" u="none" cap="none" strike="noStrike"/>
                        <a:t>生徒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 sz="1400" u="none" cap="none" strike="noStrike"/>
                        <a:t>インストラクター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</a:tr>
              <a:tr h="349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再生 単色塗りつぶし" id="251" name="Google Shape;2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085" y="3943092"/>
            <a:ext cx="455849" cy="455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/>
          <p:nvPr/>
        </p:nvSpPr>
        <p:spPr>
          <a:xfrm>
            <a:off x="782125" y="2712600"/>
            <a:ext cx="24324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テストを提出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6"/>
          <p:cNvCxnSpPr>
            <a:stCxn id="252" idx="3"/>
            <a:endCxn id="254" idx="1"/>
          </p:cNvCxnSpPr>
          <p:nvPr/>
        </p:nvCxnSpPr>
        <p:spPr>
          <a:xfrm>
            <a:off x="3214525" y="2845950"/>
            <a:ext cx="123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5" name="Google Shape;255;p26"/>
          <p:cNvCxnSpPr>
            <a:stCxn id="254" idx="2"/>
            <a:endCxn id="256" idx="0"/>
          </p:cNvCxnSpPr>
          <p:nvPr/>
        </p:nvCxnSpPr>
        <p:spPr>
          <a:xfrm>
            <a:off x="4554375" y="2979300"/>
            <a:ext cx="0" cy="106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7" name="Google Shape;257;p26"/>
          <p:cNvCxnSpPr>
            <a:stCxn id="256" idx="1"/>
            <a:endCxn id="258" idx="3"/>
          </p:cNvCxnSpPr>
          <p:nvPr/>
        </p:nvCxnSpPr>
        <p:spPr>
          <a:xfrm flipH="1">
            <a:off x="3214575" y="4180450"/>
            <a:ext cx="123600" cy="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9" name="Google Shape;259;p26"/>
          <p:cNvCxnSpPr>
            <a:stCxn id="258" idx="2"/>
            <a:endCxn id="260" idx="0"/>
          </p:cNvCxnSpPr>
          <p:nvPr/>
        </p:nvCxnSpPr>
        <p:spPr>
          <a:xfrm>
            <a:off x="1998325" y="4318075"/>
            <a:ext cx="0" cy="147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1" name="Google Shape;261;p26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6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採点システムの業務フロー図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26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26"/>
          <p:cNvSpPr txBox="1"/>
          <p:nvPr/>
        </p:nvSpPr>
        <p:spPr>
          <a:xfrm>
            <a:off x="729000" y="1792413"/>
            <a:ext cx="107340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1" i="0" lang="ja-JP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/ After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3338175" y="2712600"/>
            <a:ext cx="24324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生徒</a:t>
            </a:r>
            <a:r>
              <a:rPr b="0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一人のデータを回収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3338175" y="3046225"/>
            <a:ext cx="24324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Scratchにデータを読み込む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3338175" y="3379850"/>
            <a:ext cx="24324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採点基準を参考に採点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3338175" y="3713475"/>
            <a:ext cx="24324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点数を出す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6"/>
          <p:cNvSpPr/>
          <p:nvPr/>
        </p:nvSpPr>
        <p:spPr>
          <a:xfrm>
            <a:off x="3338175" y="4047100"/>
            <a:ext cx="24324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合格証を発行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6"/>
          <p:cNvSpPr/>
          <p:nvPr/>
        </p:nvSpPr>
        <p:spPr>
          <a:xfrm>
            <a:off x="782125" y="4051375"/>
            <a:ext cx="24324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合格証と結果を貰う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782125" y="5791375"/>
            <a:ext cx="24324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終了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8" name="Google Shape;268;p26"/>
          <p:cNvGraphicFramePr/>
          <p:nvPr/>
        </p:nvGraphicFramePr>
        <p:xfrm>
          <a:off x="6377550" y="23316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{F778BF0A-0411-4F79-97BE-7117E85014C2}</a:tableStyleId>
              </a:tblPr>
              <a:tblGrid>
                <a:gridCol w="1695150"/>
                <a:gridCol w="1695150"/>
                <a:gridCol w="16951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 sz="1400" u="none" cap="none" strike="noStrike"/>
                        <a:t>生徒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 sz="1400" u="none" cap="none" strike="noStrike"/>
                        <a:t>システム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 sz="1400" u="none" cap="none" strike="noStrike"/>
                        <a:t>インストラクター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</a:tr>
              <a:tr h="349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69" name="Google Shape;269;p26"/>
          <p:cNvSpPr/>
          <p:nvPr/>
        </p:nvSpPr>
        <p:spPr>
          <a:xfrm>
            <a:off x="6438100" y="2712600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テストを提出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9833925" y="2712600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複数</a:t>
            </a:r>
            <a:r>
              <a:rPr b="0" i="0" lang="ja-JP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人のデータを回収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9833925" y="3046225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システムへアップロード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8138025" y="3046225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級などを選択する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8138025" y="3379800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9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解答データを読み込む</a:t>
            </a:r>
            <a:endParaRPr b="0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9833925" y="3379850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9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ボタンを押す</a:t>
            </a:r>
            <a:endParaRPr b="0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8138025" y="3713375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0" i="0" lang="ja-JP" sz="9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提出データをキャプチャ</a:t>
            </a:r>
            <a:endParaRPr b="0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6438100" y="5445025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0" i="0" lang="ja-JP" sz="9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結果を確認する</a:t>
            </a:r>
            <a:endParaRPr b="0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26"/>
          <p:cNvCxnSpPr>
            <a:stCxn id="275" idx="2"/>
            <a:endCxn id="278" idx="1"/>
          </p:cNvCxnSpPr>
          <p:nvPr/>
        </p:nvCxnSpPr>
        <p:spPr>
          <a:xfrm>
            <a:off x="8920275" y="3980075"/>
            <a:ext cx="0" cy="734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9" name="Google Shape;279;p26"/>
          <p:cNvSpPr/>
          <p:nvPr/>
        </p:nvSpPr>
        <p:spPr>
          <a:xfrm>
            <a:off x="6438100" y="5791375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0" i="0" lang="ja-JP" sz="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終了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26"/>
          <p:cNvCxnSpPr>
            <a:stCxn id="269" idx="3"/>
            <a:endCxn id="270" idx="1"/>
          </p:cNvCxnSpPr>
          <p:nvPr/>
        </p:nvCxnSpPr>
        <p:spPr>
          <a:xfrm>
            <a:off x="8002600" y="2845950"/>
            <a:ext cx="183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1" name="Google Shape;281;p26"/>
          <p:cNvSpPr/>
          <p:nvPr/>
        </p:nvSpPr>
        <p:spPr>
          <a:xfrm>
            <a:off x="8138025" y="4046950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0" i="0" lang="ja-JP" sz="9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採点を画像処理で行う</a:t>
            </a:r>
            <a:endParaRPr b="0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6"/>
          <p:cNvSpPr/>
          <p:nvPr/>
        </p:nvSpPr>
        <p:spPr>
          <a:xfrm>
            <a:off x="8138025" y="4380525"/>
            <a:ext cx="156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0" i="0" lang="ja-JP" sz="9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満点か否かを採点</a:t>
            </a:r>
            <a:endParaRPr b="0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8138025" y="4714100"/>
            <a:ext cx="1564500" cy="319550"/>
          </a:xfrm>
          <a:prstGeom prst="flowChartMagneticDisk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ja-JP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データベースへ保存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再生 単色塗りつぶし" id="283" name="Google Shape;28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0579700" y="2939776"/>
            <a:ext cx="72950" cy="15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再生 単色塗りつぶし" id="284" name="Google Shape;28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8883800" y="3273401"/>
            <a:ext cx="72950" cy="15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再生 単色塗りつぶし" id="285" name="Google Shape;28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183875" y="5675551"/>
            <a:ext cx="72950" cy="15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26"/>
          <p:cNvCxnSpPr>
            <a:stCxn id="271" idx="1"/>
            <a:endCxn id="272" idx="3"/>
          </p:cNvCxnSpPr>
          <p:nvPr/>
        </p:nvCxnSpPr>
        <p:spPr>
          <a:xfrm rot="10800000">
            <a:off x="9702525" y="3179575"/>
            <a:ext cx="13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7" name="Google Shape;287;p26"/>
          <p:cNvCxnSpPr>
            <a:stCxn id="273" idx="3"/>
            <a:endCxn id="274" idx="1"/>
          </p:cNvCxnSpPr>
          <p:nvPr/>
        </p:nvCxnSpPr>
        <p:spPr>
          <a:xfrm>
            <a:off x="9702525" y="3513150"/>
            <a:ext cx="131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8" name="Google Shape;288;p26"/>
          <p:cNvCxnSpPr>
            <a:stCxn id="274" idx="2"/>
            <a:endCxn id="275" idx="3"/>
          </p:cNvCxnSpPr>
          <p:nvPr/>
        </p:nvCxnSpPr>
        <p:spPr>
          <a:xfrm rot="5400000">
            <a:off x="10059375" y="3289850"/>
            <a:ext cx="200100" cy="913500"/>
          </a:xfrm>
          <a:prstGeom prst="bentConnector2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9" name="Google Shape;289;p26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1.  背景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6"/>
          <p:cNvSpPr txBox="1"/>
          <p:nvPr/>
        </p:nvSpPr>
        <p:spPr>
          <a:xfrm>
            <a:off x="5924550" y="6150825"/>
            <a:ext cx="5442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担当者のヒアリングを基に作成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26"/>
          <p:cNvCxnSpPr>
            <a:stCxn id="278" idx="3"/>
            <a:endCxn id="276" idx="0"/>
          </p:cNvCxnSpPr>
          <p:nvPr/>
        </p:nvCxnSpPr>
        <p:spPr>
          <a:xfrm rot="5400000">
            <a:off x="7864725" y="4389400"/>
            <a:ext cx="411300" cy="1699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55b340b2cb_0_43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97" name="Google Shape;297;g255b340b2cb_0_43"/>
          <p:cNvSpPr txBox="1"/>
          <p:nvPr>
            <p:ph idx="1" type="body"/>
          </p:nvPr>
        </p:nvSpPr>
        <p:spPr>
          <a:xfrm>
            <a:off x="0" y="2248425"/>
            <a:ext cx="121920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3200">
                <a:latin typeface="MS PGothic"/>
                <a:ea typeface="MS PGothic"/>
                <a:cs typeface="MS PGothic"/>
                <a:sym typeface="MS PGothic"/>
              </a:rPr>
              <a:t>ジュニアプログラミング検定に準拠した採点業務を支援する</a:t>
            </a:r>
            <a:endParaRPr sz="32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298" name="Google Shape;298;g255b340b2cb_0_43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55b340b2cb_0_43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目的・目標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g255b340b2cb_0_43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g255b340b2cb_0_43"/>
          <p:cNvSpPr txBox="1"/>
          <p:nvPr/>
        </p:nvSpPr>
        <p:spPr>
          <a:xfrm>
            <a:off x="729000" y="1792413"/>
            <a:ext cx="107340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1" i="0" lang="ja-JP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目的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55b340b2cb_0_43"/>
          <p:cNvSpPr txBox="1"/>
          <p:nvPr>
            <p:ph idx="1" type="body"/>
          </p:nvPr>
        </p:nvSpPr>
        <p:spPr>
          <a:xfrm>
            <a:off x="729000" y="4715175"/>
            <a:ext cx="107340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/>
          </a:bodyPr>
          <a:lstStyle/>
          <a:p>
            <a:pPr indent="-74926" lvl="0" marL="18288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571"/>
              <a:buFont typeface="Arial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採点で行う画像比較の一致率を98％以上にする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107953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571"/>
              <a:buFont typeface="Arial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同時に生徒の回答を10件以上採点する事ができる</a:t>
            </a: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ようにする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03" name="Google Shape;303;g255b340b2cb_0_43"/>
          <p:cNvSpPr txBox="1"/>
          <p:nvPr/>
        </p:nvSpPr>
        <p:spPr>
          <a:xfrm>
            <a:off x="688525" y="3819701"/>
            <a:ext cx="107340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1" i="0" lang="ja-JP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55b340b2cb_0_43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2.  目的 / 目標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5b340b2cb_0_171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aphicFrame>
        <p:nvGraphicFramePr>
          <p:cNvPr id="310" name="Google Shape;310;g255b340b2cb_0_171"/>
          <p:cNvGraphicFramePr/>
          <p:nvPr/>
        </p:nvGraphicFramePr>
        <p:xfrm>
          <a:off x="729002" y="19795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{F778BF0A-0411-4F79-97BE-7117E85014C2}</a:tableStyleId>
              </a:tblPr>
              <a:tblGrid>
                <a:gridCol w="2524125"/>
                <a:gridCol w="8209875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大機能</a:t>
                      </a:r>
                      <a:endParaRPr sz="14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機能内容</a:t>
                      </a:r>
                      <a:endParaRPr sz="14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</a:tr>
              <a:tr h="739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6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生徒管理システム</a:t>
                      </a:r>
                      <a:endParaRPr sz="14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6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生徒情報や採点の結果のデータを管理する。</a:t>
                      </a:r>
                      <a:endParaRPr sz="14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39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6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採点システム</a:t>
                      </a:r>
                      <a:endParaRPr sz="14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6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模擬試験の自動採点を行う。</a:t>
                      </a:r>
                      <a:endParaRPr sz="14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1" name="Google Shape;311;g255b340b2cb_0_171"/>
          <p:cNvGraphicFramePr/>
          <p:nvPr/>
        </p:nvGraphicFramePr>
        <p:xfrm>
          <a:off x="729002" y="41063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{F778BF0A-0411-4F79-97BE-7117E85014C2}</a:tableStyleId>
              </a:tblPr>
              <a:tblGrid>
                <a:gridCol w="2524125"/>
                <a:gridCol w="8209875"/>
              </a:tblGrid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その他</a:t>
                      </a:r>
                      <a:endParaRPr sz="14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ja-JP" sz="20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内容</a:t>
                      </a:r>
                      <a:endParaRPr sz="14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1CE"/>
                    </a:solidFill>
                  </a:tcPr>
                </a:tc>
              </a:tr>
              <a:tr h="127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6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(模擬試験問題作成)</a:t>
                      </a:r>
                      <a:endParaRPr sz="14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6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採点システムで使用する模擬試験の問題を「ジュニア・プログラミング検定」に  </a:t>
                      </a:r>
                      <a:endParaRPr sz="16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6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準拠した内容で作成する。（エントリー級からゴールド級の4種類の問題を作成）</a:t>
                      </a:r>
                      <a:endParaRPr sz="1600" u="none" cap="none" strike="noStrike"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600" u="none" cap="none" strike="noStrike"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</a:t>
                      </a:r>
                      <a:r>
                        <a:rPr lang="ja-JP" sz="1600" u="none" cap="none" strike="noStrike">
                          <a:solidFill>
                            <a:srgbClr val="FF0000"/>
                          </a:solidFill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※実際の業務では作成しない。あくまで目的を確認するための作業である。</a:t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sz="1600" u="none" cap="none" strike="noStrike">
                          <a:solidFill>
                            <a:srgbClr val="FF0000"/>
                          </a:solidFill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 ※現在は作成した問題のみ模擬試験を登録。</a:t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12" name="Google Shape;312;g255b340b2cb_0_171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255b340b2cb_0_171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実装予定機能一覧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g255b340b2cb_0_171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g255b340b2cb_0_171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8dd1b6b84e_0_80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21" name="Google Shape;321;g28dd1b6b84e_0_80"/>
          <p:cNvSpPr/>
          <p:nvPr/>
        </p:nvSpPr>
        <p:spPr>
          <a:xfrm>
            <a:off x="11422513" y="6246688"/>
            <a:ext cx="417300" cy="41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8dd1b6b84e_0_80"/>
          <p:cNvSpPr txBox="1"/>
          <p:nvPr>
            <p:ph type="title"/>
          </p:nvPr>
        </p:nvSpPr>
        <p:spPr>
          <a:xfrm>
            <a:off x="729000" y="484625"/>
            <a:ext cx="1073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Georgia"/>
              <a:buNone/>
            </a:pPr>
            <a:r>
              <a:rPr lang="ja-JP" sz="4000">
                <a:latin typeface="Arial"/>
                <a:ea typeface="Arial"/>
                <a:cs typeface="Arial"/>
                <a:sym typeface="Arial"/>
              </a:rPr>
              <a:t>システム構成図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g28dd1b6b84e_0_80"/>
          <p:cNvCxnSpPr/>
          <p:nvPr/>
        </p:nvCxnSpPr>
        <p:spPr>
          <a:xfrm>
            <a:off x="729000" y="1709238"/>
            <a:ext cx="10734000" cy="0"/>
          </a:xfrm>
          <a:prstGeom prst="straightConnector1">
            <a:avLst/>
          </a:prstGeom>
          <a:noFill/>
          <a:ln cap="flat" cmpd="sng" w="28575">
            <a:solidFill>
              <a:srgbClr val="8EB1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g28dd1b6b84e_0_80"/>
          <p:cNvSpPr txBox="1"/>
          <p:nvPr>
            <p:ph type="title"/>
          </p:nvPr>
        </p:nvSpPr>
        <p:spPr>
          <a:xfrm>
            <a:off x="729000" y="406525"/>
            <a:ext cx="107340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ja-JP" sz="3000">
                <a:latin typeface="Arial"/>
                <a:ea typeface="Arial"/>
                <a:cs typeface="Arial"/>
                <a:sym typeface="Arial"/>
              </a:rPr>
              <a:t>3.  システム内容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28dd1b6b84e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000" y="1777975"/>
            <a:ext cx="7582204" cy="49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28dd1b6b84e_0_80"/>
          <p:cNvSpPr/>
          <p:nvPr/>
        </p:nvSpPr>
        <p:spPr>
          <a:xfrm>
            <a:off x="8334500" y="2146775"/>
            <a:ext cx="3128400" cy="99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8dd1b6b84e_0_80"/>
          <p:cNvSpPr txBox="1"/>
          <p:nvPr/>
        </p:nvSpPr>
        <p:spPr>
          <a:xfrm>
            <a:off x="8868800" y="1928425"/>
            <a:ext cx="2059800" cy="4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1" i="0" lang="ja-JP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開発環境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8dd1b6b84e_0_80"/>
          <p:cNvSpPr txBox="1"/>
          <p:nvPr>
            <p:ph idx="1" type="body"/>
          </p:nvPr>
        </p:nvSpPr>
        <p:spPr>
          <a:xfrm>
            <a:off x="8795900" y="2278475"/>
            <a:ext cx="22056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4926" lvl="0" marL="18288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github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29" name="Google Shape;329;g28dd1b6b84e_0_80"/>
          <p:cNvSpPr/>
          <p:nvPr/>
        </p:nvSpPr>
        <p:spPr>
          <a:xfrm>
            <a:off x="8334500" y="3484850"/>
            <a:ext cx="3128400" cy="99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8dd1b6b84e_0_80"/>
          <p:cNvSpPr txBox="1"/>
          <p:nvPr/>
        </p:nvSpPr>
        <p:spPr>
          <a:xfrm>
            <a:off x="8868800" y="3266500"/>
            <a:ext cx="2059800" cy="4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1" i="0" lang="ja-JP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使用言語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8dd1b6b84e_0_80"/>
          <p:cNvSpPr txBox="1"/>
          <p:nvPr>
            <p:ph idx="1" type="body"/>
          </p:nvPr>
        </p:nvSpPr>
        <p:spPr>
          <a:xfrm>
            <a:off x="8383075" y="3722500"/>
            <a:ext cx="30396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-74926" lvl="0" marL="1828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8571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Python / HTML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8571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CSS / SQL</a:t>
            </a:r>
            <a:endParaRPr sz="30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32" name="Google Shape;332;g28dd1b6b84e_0_80"/>
          <p:cNvSpPr/>
          <p:nvPr/>
        </p:nvSpPr>
        <p:spPr>
          <a:xfrm>
            <a:off x="8334500" y="4871475"/>
            <a:ext cx="3128400" cy="127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8dd1b6b84e_0_80"/>
          <p:cNvSpPr txBox="1"/>
          <p:nvPr/>
        </p:nvSpPr>
        <p:spPr>
          <a:xfrm>
            <a:off x="8868800" y="4653125"/>
            <a:ext cx="2059800" cy="4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2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None/>
            </a:pPr>
            <a:r>
              <a:rPr b="1" i="0" lang="ja-JP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使用ライブラリ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28dd1b6b84e_0_80"/>
          <p:cNvSpPr txBox="1"/>
          <p:nvPr>
            <p:ph idx="1" type="body"/>
          </p:nvPr>
        </p:nvSpPr>
        <p:spPr>
          <a:xfrm>
            <a:off x="8334500" y="5034825"/>
            <a:ext cx="31284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-74926" lvl="0" marL="1828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8571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OpenCV</a:t>
            </a:r>
            <a:br>
              <a:rPr lang="ja-JP" sz="35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PyAutoGUI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  <a:p>
            <a:pPr indent="-74926" lvl="0" marL="1828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8571"/>
              <a:buNone/>
            </a:pPr>
            <a:r>
              <a:rPr lang="ja-JP" sz="3500">
                <a:latin typeface="MS PGothic"/>
                <a:ea typeface="MS PGothic"/>
                <a:cs typeface="MS PGothic"/>
                <a:sym typeface="MS PGothic"/>
              </a:rPr>
              <a:t>Flask</a:t>
            </a:r>
            <a:endParaRPr sz="35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木版活字">
  <a:themeElements>
    <a:clrScheme name="木版活字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木版活字">
  <a:themeElements>
    <a:clrScheme name="木版活字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2023-05-21T13:19:05Z</dcterms:created>
  <dc:creator>c1p31072 富田 真光</dc:creator>
</cp:coreProperties>
</file>