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337" r:id="rId4"/>
    <p:sldId id="286" r:id="rId5"/>
    <p:sldId id="296" r:id="rId6"/>
    <p:sldId id="312" r:id="rId7"/>
    <p:sldId id="279" r:id="rId8"/>
    <p:sldId id="278" r:id="rId9"/>
    <p:sldId id="320" r:id="rId10"/>
    <p:sldId id="262" r:id="rId11"/>
    <p:sldId id="336" r:id="rId12"/>
    <p:sldId id="259" r:id="rId13"/>
    <p:sldId id="260" r:id="rId14"/>
    <p:sldId id="310" r:id="rId15"/>
    <p:sldId id="264" r:id="rId16"/>
    <p:sldId id="304" r:id="rId17"/>
    <p:sldId id="265"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034E78-7F5D-4C2E-B375-FC64B27BC917}" styleName="スタイル (濃色)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中間スタイル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中間スタイル 3 - アクセント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4660"/>
  </p:normalViewPr>
  <p:slideViewPr>
    <p:cSldViewPr snapToGrid="0">
      <p:cViewPr>
        <p:scale>
          <a:sx n="66" d="100"/>
          <a:sy n="66" d="100"/>
        </p:scale>
        <p:origin x="831" y="104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ja-JP" altLang="en-US"/>
              <a:t>マスター タイトルの書式設定</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B2CB2CCB-29C0-46D2-9F13-471A3A3E1435}" type="datetimeFigureOut">
              <a:rPr kumimoji="1" lang="ja-JP" altLang="en-US" smtClean="0"/>
              <a:t>2021/12/2</a:t>
            </a:fld>
            <a:endParaRPr kumimoji="1" lang="ja-JP" altLang="en-US"/>
          </a:p>
        </p:txBody>
      </p:sp>
      <p:sp>
        <p:nvSpPr>
          <p:cNvPr id="5" name="Footer Placeholder 4"/>
          <p:cNvSpPr>
            <a:spLocks noGrp="1"/>
          </p:cNvSpPr>
          <p:nvPr>
            <p:ph type="ftr" sz="quarter" idx="11"/>
          </p:nvPr>
        </p:nvSpPr>
        <p:spPr>
          <a:xfrm>
            <a:off x="1876424" y="5410201"/>
            <a:ext cx="5124886" cy="365125"/>
          </a:xfrm>
        </p:spPr>
        <p:txBody>
          <a:bodyPr/>
          <a:lstStyle/>
          <a:p>
            <a:endParaRPr kumimoji="1" lang="ja-JP" altLang="en-US"/>
          </a:p>
        </p:txBody>
      </p:sp>
      <p:sp>
        <p:nvSpPr>
          <p:cNvPr id="6" name="Slide Number Placeholder 5"/>
          <p:cNvSpPr>
            <a:spLocks noGrp="1"/>
          </p:cNvSpPr>
          <p:nvPr>
            <p:ph type="sldNum" sz="quarter" idx="12"/>
          </p:nvPr>
        </p:nvSpPr>
        <p:spPr>
          <a:xfrm>
            <a:off x="9896911" y="5410199"/>
            <a:ext cx="771089" cy="365125"/>
          </a:xfrm>
        </p:spPr>
        <p:txBody>
          <a:bodyPr/>
          <a:lstStyle/>
          <a:p>
            <a:fld id="{41AB4CB3-3D1A-4295-B339-F217D429B9FF}" type="slidenum">
              <a:rPr kumimoji="1" lang="ja-JP" altLang="en-US" smtClean="0"/>
              <a:t>‹#›</a:t>
            </a:fld>
            <a:endParaRPr kumimoji="1" lang="ja-JP" altLang="en-US"/>
          </a:p>
        </p:txBody>
      </p:sp>
    </p:spTree>
    <p:extLst>
      <p:ext uri="{BB962C8B-B14F-4D97-AF65-F5344CB8AC3E}">
        <p14:creationId xmlns:p14="http://schemas.microsoft.com/office/powerpoint/2010/main" val="3345288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ja-JP" altLang="en-US"/>
              <a:t>アイコンをクリックして図を追加</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2CB2CCB-29C0-46D2-9F13-471A3A3E1435}" type="datetimeFigureOut">
              <a:rPr kumimoji="1" lang="ja-JP" altLang="en-US" smtClean="0"/>
              <a:t>2021/12/2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1AB4CB3-3D1A-4295-B339-F217D429B9FF}" type="slidenum">
              <a:rPr kumimoji="1" lang="ja-JP" altLang="en-US" smtClean="0"/>
              <a:t>‹#›</a:t>
            </a:fld>
            <a:endParaRPr kumimoji="1" lang="ja-JP" altLang="en-US"/>
          </a:p>
        </p:txBody>
      </p:sp>
    </p:spTree>
    <p:extLst>
      <p:ext uri="{BB962C8B-B14F-4D97-AF65-F5344CB8AC3E}">
        <p14:creationId xmlns:p14="http://schemas.microsoft.com/office/powerpoint/2010/main" val="2044678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2CB2CCB-29C0-46D2-9F13-471A3A3E1435}" type="datetimeFigureOut">
              <a:rPr kumimoji="1" lang="ja-JP" altLang="en-US" smtClean="0"/>
              <a:t>2021/12/2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1AB4CB3-3D1A-4295-B339-F217D429B9FF}" type="slidenum">
              <a:rPr kumimoji="1" lang="ja-JP" altLang="en-US" smtClean="0"/>
              <a:t>‹#›</a:t>
            </a:fld>
            <a:endParaRPr kumimoji="1" lang="ja-JP" altLang="en-US"/>
          </a:p>
        </p:txBody>
      </p:sp>
    </p:spTree>
    <p:extLst>
      <p:ext uri="{BB962C8B-B14F-4D97-AF65-F5344CB8AC3E}">
        <p14:creationId xmlns:p14="http://schemas.microsoft.com/office/powerpoint/2010/main" val="8833955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ja-JP" altLang="en-US"/>
              <a:t>マスター タイトルの書式設定</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2CB2CCB-29C0-46D2-9F13-471A3A3E1435}" type="datetimeFigureOut">
              <a:rPr kumimoji="1" lang="ja-JP" altLang="en-US" smtClean="0"/>
              <a:t>2021/12/2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1AB4CB3-3D1A-4295-B339-F217D429B9FF}" type="slidenum">
              <a:rPr kumimoji="1" lang="ja-JP" altLang="en-US" smtClean="0"/>
              <a:t>‹#›</a:t>
            </a:fld>
            <a:endParaRPr kumimoji="1" lang="ja-JP" alt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006075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2CB2CCB-29C0-46D2-9F13-471A3A3E1435}" type="datetimeFigureOut">
              <a:rPr kumimoji="1" lang="ja-JP" altLang="en-US" smtClean="0"/>
              <a:t>2021/12/2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1AB4CB3-3D1A-4295-B339-F217D429B9FF}" type="slidenum">
              <a:rPr kumimoji="1" lang="ja-JP" altLang="en-US" smtClean="0"/>
              <a:t>‹#›</a:t>
            </a:fld>
            <a:endParaRPr kumimoji="1" lang="ja-JP" altLang="en-US"/>
          </a:p>
        </p:txBody>
      </p:sp>
    </p:spTree>
    <p:extLst>
      <p:ext uri="{BB962C8B-B14F-4D97-AF65-F5344CB8AC3E}">
        <p14:creationId xmlns:p14="http://schemas.microsoft.com/office/powerpoint/2010/main" val="35390213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ja-JP" altLang="en-US"/>
              <a:t>マスター タイトルの書式設定</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B2CB2CCB-29C0-46D2-9F13-471A3A3E1435}" type="datetimeFigureOut">
              <a:rPr kumimoji="1" lang="ja-JP" altLang="en-US" smtClean="0"/>
              <a:t>2021/12/2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1AB4CB3-3D1A-4295-B339-F217D429B9FF}" type="slidenum">
              <a:rPr kumimoji="1" lang="ja-JP" altLang="en-US" smtClean="0"/>
              <a:t>‹#›</a:t>
            </a:fld>
            <a:endParaRPr kumimoji="1" lang="ja-JP" altLang="en-US"/>
          </a:p>
        </p:txBody>
      </p:sp>
    </p:spTree>
    <p:extLst>
      <p:ext uri="{BB962C8B-B14F-4D97-AF65-F5344CB8AC3E}">
        <p14:creationId xmlns:p14="http://schemas.microsoft.com/office/powerpoint/2010/main" val="24248934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ja-JP" altLang="en-US"/>
              <a:t>マスター タイトルの書式設定</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ja-JP" altLang="en-US"/>
              <a:t>アイコンをクリックして図を追加</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ja-JP" altLang="en-US"/>
              <a:t>アイコンをクリックして図を追加</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ja-JP" altLang="en-US"/>
              <a:t>アイコンをクリックして図を追加</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B2CB2CCB-29C0-46D2-9F13-471A3A3E1435}" type="datetimeFigureOut">
              <a:rPr kumimoji="1" lang="ja-JP" altLang="en-US" smtClean="0"/>
              <a:t>2021/12/2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1AB4CB3-3D1A-4295-B339-F217D429B9FF}" type="slidenum">
              <a:rPr kumimoji="1" lang="ja-JP" altLang="en-US" smtClean="0"/>
              <a:t>‹#›</a:t>
            </a:fld>
            <a:endParaRPr kumimoji="1" lang="ja-JP" altLang="en-US"/>
          </a:p>
        </p:txBody>
      </p:sp>
    </p:spTree>
    <p:extLst>
      <p:ext uri="{BB962C8B-B14F-4D97-AF65-F5344CB8AC3E}">
        <p14:creationId xmlns:p14="http://schemas.microsoft.com/office/powerpoint/2010/main" val="3487848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2CB2CCB-29C0-46D2-9F13-471A3A3E1435}" type="datetimeFigureOut">
              <a:rPr kumimoji="1" lang="ja-JP" altLang="en-US" smtClean="0"/>
              <a:t>2021/12/2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1AB4CB3-3D1A-4295-B339-F217D429B9FF}" type="slidenum">
              <a:rPr kumimoji="1" lang="ja-JP" altLang="en-US" smtClean="0"/>
              <a:t>‹#›</a:t>
            </a:fld>
            <a:endParaRPr kumimoji="1" lang="ja-JP" altLang="en-US"/>
          </a:p>
        </p:txBody>
      </p:sp>
    </p:spTree>
    <p:extLst>
      <p:ext uri="{BB962C8B-B14F-4D97-AF65-F5344CB8AC3E}">
        <p14:creationId xmlns:p14="http://schemas.microsoft.com/office/powerpoint/2010/main" val="34750346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2CB2CCB-29C0-46D2-9F13-471A3A3E1435}" type="datetimeFigureOut">
              <a:rPr kumimoji="1" lang="ja-JP" altLang="en-US" smtClean="0"/>
              <a:t>2021/12/2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1AB4CB3-3D1A-4295-B339-F217D429B9FF}" type="slidenum">
              <a:rPr kumimoji="1" lang="ja-JP" altLang="en-US" smtClean="0"/>
              <a:t>‹#›</a:t>
            </a:fld>
            <a:endParaRPr kumimoji="1" lang="ja-JP" altLang="en-US"/>
          </a:p>
        </p:txBody>
      </p:sp>
    </p:spTree>
    <p:extLst>
      <p:ext uri="{BB962C8B-B14F-4D97-AF65-F5344CB8AC3E}">
        <p14:creationId xmlns:p14="http://schemas.microsoft.com/office/powerpoint/2010/main" val="1692171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2CB2CCB-29C0-46D2-9F13-471A3A3E1435}" type="datetimeFigureOut">
              <a:rPr kumimoji="1" lang="ja-JP" altLang="en-US" smtClean="0"/>
              <a:t>2021/12/2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1AB4CB3-3D1A-4295-B339-F217D429B9FF}" type="slidenum">
              <a:rPr kumimoji="1" lang="ja-JP" altLang="en-US" smtClean="0"/>
              <a:t>‹#›</a:t>
            </a:fld>
            <a:endParaRPr kumimoji="1" lang="ja-JP" altLang="en-US"/>
          </a:p>
        </p:txBody>
      </p:sp>
    </p:spTree>
    <p:extLst>
      <p:ext uri="{BB962C8B-B14F-4D97-AF65-F5344CB8AC3E}">
        <p14:creationId xmlns:p14="http://schemas.microsoft.com/office/powerpoint/2010/main" val="661774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2CB2CCB-29C0-46D2-9F13-471A3A3E1435}" type="datetimeFigureOut">
              <a:rPr kumimoji="1" lang="ja-JP" altLang="en-US" smtClean="0"/>
              <a:t>2021/12/2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1AB4CB3-3D1A-4295-B339-F217D429B9FF}" type="slidenum">
              <a:rPr kumimoji="1" lang="ja-JP" altLang="en-US" smtClean="0"/>
              <a:t>‹#›</a:t>
            </a:fld>
            <a:endParaRPr kumimoji="1" lang="ja-JP" altLang="en-US"/>
          </a:p>
        </p:txBody>
      </p:sp>
    </p:spTree>
    <p:extLst>
      <p:ext uri="{BB962C8B-B14F-4D97-AF65-F5344CB8AC3E}">
        <p14:creationId xmlns:p14="http://schemas.microsoft.com/office/powerpoint/2010/main" val="2604447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2CB2CCB-29C0-46D2-9F13-471A3A3E1435}" type="datetimeFigureOut">
              <a:rPr kumimoji="1" lang="ja-JP" altLang="en-US" smtClean="0"/>
              <a:t>2021/12/2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1AB4CB3-3D1A-4295-B339-F217D429B9FF}" type="slidenum">
              <a:rPr kumimoji="1" lang="ja-JP" altLang="en-US" smtClean="0"/>
              <a:t>‹#›</a:t>
            </a:fld>
            <a:endParaRPr kumimoji="1" lang="ja-JP" altLang="en-US"/>
          </a:p>
        </p:txBody>
      </p:sp>
    </p:spTree>
    <p:extLst>
      <p:ext uri="{BB962C8B-B14F-4D97-AF65-F5344CB8AC3E}">
        <p14:creationId xmlns:p14="http://schemas.microsoft.com/office/powerpoint/2010/main" val="1159533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41410" y="3073397"/>
            <a:ext cx="4878391" cy="271780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3073397"/>
            <a:ext cx="4875210" cy="271780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2CB2CCB-29C0-46D2-9F13-471A3A3E1435}" type="datetimeFigureOut">
              <a:rPr kumimoji="1" lang="ja-JP" altLang="en-US" smtClean="0"/>
              <a:t>2021/12/2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1AB4CB3-3D1A-4295-B339-F217D429B9FF}" type="slidenum">
              <a:rPr kumimoji="1" lang="ja-JP" altLang="en-US" smtClean="0"/>
              <a:t>‹#›</a:t>
            </a:fld>
            <a:endParaRPr kumimoji="1" lang="ja-JP" altLang="en-US"/>
          </a:p>
        </p:txBody>
      </p:sp>
    </p:spTree>
    <p:extLst>
      <p:ext uri="{BB962C8B-B14F-4D97-AF65-F5344CB8AC3E}">
        <p14:creationId xmlns:p14="http://schemas.microsoft.com/office/powerpoint/2010/main" val="3110502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2CB2CCB-29C0-46D2-9F13-471A3A3E1435}" type="datetimeFigureOut">
              <a:rPr kumimoji="1" lang="ja-JP" altLang="en-US" smtClean="0"/>
              <a:t>2021/12/2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1AB4CB3-3D1A-4295-B339-F217D429B9FF}" type="slidenum">
              <a:rPr kumimoji="1" lang="ja-JP" altLang="en-US" smtClean="0"/>
              <a:t>‹#›</a:t>
            </a:fld>
            <a:endParaRPr kumimoji="1" lang="ja-JP" altLang="en-US"/>
          </a:p>
        </p:txBody>
      </p:sp>
    </p:spTree>
    <p:extLst>
      <p:ext uri="{BB962C8B-B14F-4D97-AF65-F5344CB8AC3E}">
        <p14:creationId xmlns:p14="http://schemas.microsoft.com/office/powerpoint/2010/main" val="414109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CB2CCB-29C0-46D2-9F13-471A3A3E1435}" type="datetimeFigureOut">
              <a:rPr kumimoji="1" lang="ja-JP" altLang="en-US" smtClean="0"/>
              <a:t>2021/12/2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1AB4CB3-3D1A-4295-B339-F217D429B9FF}" type="slidenum">
              <a:rPr kumimoji="1" lang="ja-JP" altLang="en-US" smtClean="0"/>
              <a:t>‹#›</a:t>
            </a:fld>
            <a:endParaRPr kumimoji="1" lang="ja-JP" altLang="en-US"/>
          </a:p>
        </p:txBody>
      </p:sp>
    </p:spTree>
    <p:extLst>
      <p:ext uri="{BB962C8B-B14F-4D97-AF65-F5344CB8AC3E}">
        <p14:creationId xmlns:p14="http://schemas.microsoft.com/office/powerpoint/2010/main" val="20294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2CB2CCB-29C0-46D2-9F13-471A3A3E1435}" type="datetimeFigureOut">
              <a:rPr kumimoji="1" lang="ja-JP" altLang="en-US" smtClean="0"/>
              <a:t>2021/12/2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1AB4CB3-3D1A-4295-B339-F217D429B9FF}" type="slidenum">
              <a:rPr kumimoji="1" lang="ja-JP" altLang="en-US" smtClean="0"/>
              <a:t>‹#›</a:t>
            </a:fld>
            <a:endParaRPr kumimoji="1" lang="ja-JP" altLang="en-US"/>
          </a:p>
        </p:txBody>
      </p:sp>
    </p:spTree>
    <p:extLst>
      <p:ext uri="{BB962C8B-B14F-4D97-AF65-F5344CB8AC3E}">
        <p14:creationId xmlns:p14="http://schemas.microsoft.com/office/powerpoint/2010/main" val="3316890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2CB2CCB-29C0-46D2-9F13-471A3A3E1435}" type="datetimeFigureOut">
              <a:rPr kumimoji="1" lang="ja-JP" altLang="en-US" smtClean="0"/>
              <a:t>2021/12/2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1AB4CB3-3D1A-4295-B339-F217D429B9FF}" type="slidenum">
              <a:rPr kumimoji="1" lang="ja-JP" altLang="en-US" smtClean="0"/>
              <a:t>‹#›</a:t>
            </a:fld>
            <a:endParaRPr kumimoji="1" lang="ja-JP" altLang="en-US"/>
          </a:p>
        </p:txBody>
      </p:sp>
    </p:spTree>
    <p:extLst>
      <p:ext uri="{BB962C8B-B14F-4D97-AF65-F5344CB8AC3E}">
        <p14:creationId xmlns:p14="http://schemas.microsoft.com/office/powerpoint/2010/main" val="3512963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2CB2CCB-29C0-46D2-9F13-471A3A3E1435}" type="datetimeFigureOut">
              <a:rPr kumimoji="1" lang="ja-JP" altLang="en-US" smtClean="0"/>
              <a:t>2021/12/2</a:t>
            </a:fld>
            <a:endParaRPr kumimoji="1" lang="ja-JP" alt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1AB4CB3-3D1A-4295-B339-F217D429B9FF}" type="slidenum">
              <a:rPr kumimoji="1" lang="ja-JP" altLang="en-US" smtClean="0"/>
              <a:t>‹#›</a:t>
            </a:fld>
            <a:endParaRPr kumimoji="1" lang="ja-JP" altLang="en-US"/>
          </a:p>
        </p:txBody>
      </p:sp>
    </p:spTree>
    <p:extLst>
      <p:ext uri="{BB962C8B-B14F-4D97-AF65-F5344CB8AC3E}">
        <p14:creationId xmlns:p14="http://schemas.microsoft.com/office/powerpoint/2010/main" val="426803765"/>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914400" rtl="0" eaLnBrk="1" latinLnBrk="0" hangingPunct="1">
        <a:lnSpc>
          <a:spcPct val="90000"/>
        </a:lnSpc>
        <a:spcBef>
          <a:spcPct val="0"/>
        </a:spcBef>
        <a:buNone/>
        <a:defRPr kumimoji="1"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kumimoji="1"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kumimoji="1"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kumimoji="1"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kumimoji="1"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kumimoji="1"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kumimoji="1" sz="14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6EA09D-3379-4152-A22C-1D101F9BDD7A}"/>
              </a:ext>
            </a:extLst>
          </p:cNvPr>
          <p:cNvSpPr>
            <a:spLocks noGrp="1"/>
          </p:cNvSpPr>
          <p:nvPr>
            <p:ph type="ctrTitle"/>
          </p:nvPr>
        </p:nvSpPr>
        <p:spPr>
          <a:xfrm>
            <a:off x="160564" y="1583871"/>
            <a:ext cx="11870872" cy="3390489"/>
          </a:xfrm>
        </p:spPr>
        <p:txBody>
          <a:bodyPr>
            <a:normAutofit/>
          </a:bodyPr>
          <a:lstStyle/>
          <a:p>
            <a:r>
              <a:rPr lang="ja-JP" altLang="en-US" dirty="0"/>
              <a:t>桜木町・関内の昔の建物を３</a:t>
            </a:r>
            <a:r>
              <a:rPr lang="en-US" altLang="ja-JP" dirty="0"/>
              <a:t>D</a:t>
            </a:r>
            <a:r>
              <a:rPr lang="ja-JP" altLang="en-US"/>
              <a:t>で疑似体験</a:t>
            </a:r>
            <a:br>
              <a:rPr lang="en-US" altLang="ja-JP" dirty="0"/>
            </a:br>
            <a:endParaRPr kumimoji="1" lang="ja-JP" altLang="en-US" dirty="0"/>
          </a:p>
        </p:txBody>
      </p:sp>
    </p:spTree>
    <p:extLst>
      <p:ext uri="{BB962C8B-B14F-4D97-AF65-F5344CB8AC3E}">
        <p14:creationId xmlns:p14="http://schemas.microsoft.com/office/powerpoint/2010/main" val="3097850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FA786A-1800-4F95-9D49-DC7A7AC68003}"/>
              </a:ext>
            </a:extLst>
          </p:cNvPr>
          <p:cNvSpPr>
            <a:spLocks noGrp="1"/>
          </p:cNvSpPr>
          <p:nvPr>
            <p:ph type="title"/>
          </p:nvPr>
        </p:nvSpPr>
        <p:spPr/>
        <p:txBody>
          <a:bodyPr/>
          <a:lstStyle/>
          <a:p>
            <a:r>
              <a:rPr kumimoji="1" lang="ja-JP" altLang="en-US" dirty="0"/>
              <a:t>新規性</a:t>
            </a:r>
          </a:p>
        </p:txBody>
      </p:sp>
      <p:sp>
        <p:nvSpPr>
          <p:cNvPr id="3" name="コンテンツ プレースホルダー 2">
            <a:extLst>
              <a:ext uri="{FF2B5EF4-FFF2-40B4-BE49-F238E27FC236}">
                <a16:creationId xmlns:a16="http://schemas.microsoft.com/office/drawing/2014/main" id="{7B87B730-B6D8-45D2-AFF4-3049A2EBC2F3}"/>
              </a:ext>
            </a:extLst>
          </p:cNvPr>
          <p:cNvSpPr>
            <a:spLocks noGrp="1"/>
          </p:cNvSpPr>
          <p:nvPr>
            <p:ph idx="1"/>
          </p:nvPr>
        </p:nvSpPr>
        <p:spPr/>
        <p:txBody>
          <a:bodyPr/>
          <a:lstStyle/>
          <a:p>
            <a:pPr marL="0" indent="0">
              <a:buNone/>
            </a:pPr>
            <a:r>
              <a:rPr kumimoji="1" lang="ja-JP" altLang="en-US" dirty="0"/>
              <a:t>資料</a:t>
            </a:r>
            <a:r>
              <a:rPr lang="ja-JP" altLang="en-US" dirty="0"/>
              <a:t>や写真ではなく３</a:t>
            </a:r>
            <a:r>
              <a:rPr lang="en-US" altLang="ja-JP" dirty="0"/>
              <a:t>D</a:t>
            </a:r>
            <a:r>
              <a:rPr lang="ja-JP" altLang="en-US" dirty="0"/>
              <a:t>で見ることで見やすい資料になる。</a:t>
            </a:r>
            <a:endParaRPr lang="en-US" altLang="ja-JP" dirty="0"/>
          </a:p>
          <a:p>
            <a:pPr marL="0" indent="0">
              <a:buNone/>
            </a:pPr>
            <a:endParaRPr lang="en-US" altLang="ja-JP" dirty="0"/>
          </a:p>
          <a:p>
            <a:pPr marL="0" indent="0">
              <a:buNone/>
            </a:pPr>
            <a:r>
              <a:rPr lang="ja-JP" altLang="en-US" dirty="0"/>
              <a:t>博物館での新たな資料として３</a:t>
            </a:r>
            <a:r>
              <a:rPr lang="en-US" altLang="ja-JP" dirty="0"/>
              <a:t>D</a:t>
            </a:r>
            <a:r>
              <a:rPr lang="ja-JP" altLang="en-US" dirty="0"/>
              <a:t>を使う</a:t>
            </a:r>
            <a:endParaRPr lang="en-US" altLang="ja-JP" dirty="0"/>
          </a:p>
          <a:p>
            <a:pPr marL="0" indent="0">
              <a:buNone/>
            </a:pPr>
            <a:endParaRPr lang="en-US" altLang="ja-JP" dirty="0"/>
          </a:p>
        </p:txBody>
      </p:sp>
    </p:spTree>
    <p:extLst>
      <p:ext uri="{BB962C8B-B14F-4D97-AF65-F5344CB8AC3E}">
        <p14:creationId xmlns:p14="http://schemas.microsoft.com/office/powerpoint/2010/main" val="283622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337E1B-9D88-4698-A1CE-69148AA86C7A}"/>
              </a:ext>
            </a:extLst>
          </p:cNvPr>
          <p:cNvSpPr>
            <a:spLocks noGrp="1"/>
          </p:cNvSpPr>
          <p:nvPr>
            <p:ph type="title"/>
          </p:nvPr>
        </p:nvSpPr>
        <p:spPr>
          <a:xfrm>
            <a:off x="1012466" y="222499"/>
            <a:ext cx="9905998" cy="1478570"/>
          </a:xfrm>
        </p:spPr>
        <p:txBody>
          <a:bodyPr/>
          <a:lstStyle/>
          <a:p>
            <a:r>
              <a:rPr kumimoji="1" lang="ja-JP" altLang="en-US" dirty="0"/>
              <a:t>作業報告　作成途中報告</a:t>
            </a:r>
          </a:p>
        </p:txBody>
      </p:sp>
      <p:pic>
        <p:nvPicPr>
          <p:cNvPr id="4" name="コンテンツ プレースホルダー 12">
            <a:extLst>
              <a:ext uri="{FF2B5EF4-FFF2-40B4-BE49-F238E27FC236}">
                <a16:creationId xmlns:a16="http://schemas.microsoft.com/office/drawing/2014/main" id="{29F61B17-6291-4AE2-B69E-D0A5C38B30D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5232" y="1871578"/>
            <a:ext cx="2628571" cy="1478571"/>
          </a:xfrm>
        </p:spPr>
      </p:pic>
      <p:sp>
        <p:nvSpPr>
          <p:cNvPr id="7" name="矢印: 右 6">
            <a:extLst>
              <a:ext uri="{FF2B5EF4-FFF2-40B4-BE49-F238E27FC236}">
                <a16:creationId xmlns:a16="http://schemas.microsoft.com/office/drawing/2014/main" id="{E9AAA785-E5FA-4B14-8505-F62395354BDF}"/>
              </a:ext>
            </a:extLst>
          </p:cNvPr>
          <p:cNvSpPr/>
          <p:nvPr/>
        </p:nvSpPr>
        <p:spPr>
          <a:xfrm rot="1175461">
            <a:off x="4317557" y="2097670"/>
            <a:ext cx="1439186" cy="524786"/>
          </a:xfrm>
          <a:prstGeom prst="rightArrow">
            <a:avLst>
              <a:gd name="adj1" fmla="val 43939"/>
              <a:gd name="adj2" fmla="val 80303"/>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70073A08-D9B3-4F59-94D8-08F85B432C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6988" y="2671371"/>
            <a:ext cx="3625795" cy="1515258"/>
          </a:xfrm>
          <a:prstGeom prst="rect">
            <a:avLst/>
          </a:prstGeom>
        </p:spPr>
      </p:pic>
      <p:sp>
        <p:nvSpPr>
          <p:cNvPr id="10" name="テキスト ボックス 9">
            <a:extLst>
              <a:ext uri="{FF2B5EF4-FFF2-40B4-BE49-F238E27FC236}">
                <a16:creationId xmlns:a16="http://schemas.microsoft.com/office/drawing/2014/main" id="{D97E5586-ED01-47B1-85CA-CBE3D514BE0C}"/>
              </a:ext>
            </a:extLst>
          </p:cNvPr>
          <p:cNvSpPr txBox="1"/>
          <p:nvPr/>
        </p:nvSpPr>
        <p:spPr>
          <a:xfrm>
            <a:off x="5965465" y="1871577"/>
            <a:ext cx="3673502" cy="646331"/>
          </a:xfrm>
          <a:prstGeom prst="rect">
            <a:avLst/>
          </a:prstGeom>
          <a:noFill/>
        </p:spPr>
        <p:txBody>
          <a:bodyPr wrap="square" rtlCol="0">
            <a:spAutoFit/>
          </a:bodyPr>
          <a:lstStyle/>
          <a:p>
            <a:r>
              <a:rPr kumimoji="1" lang="en-US" altLang="ja-JP" dirty="0"/>
              <a:t>Button</a:t>
            </a:r>
            <a:r>
              <a:rPr kumimoji="1" lang="ja-JP" altLang="en-US" dirty="0"/>
              <a:t>にマウスのカーソルを置くことで建物の詳細が表示されます</a:t>
            </a:r>
          </a:p>
        </p:txBody>
      </p:sp>
      <p:sp>
        <p:nvSpPr>
          <p:cNvPr id="12" name="矢印: 右 11">
            <a:extLst>
              <a:ext uri="{FF2B5EF4-FFF2-40B4-BE49-F238E27FC236}">
                <a16:creationId xmlns:a16="http://schemas.microsoft.com/office/drawing/2014/main" id="{48A845A3-5672-4C1D-8E6E-6F615B951D18}"/>
              </a:ext>
            </a:extLst>
          </p:cNvPr>
          <p:cNvSpPr/>
          <p:nvPr/>
        </p:nvSpPr>
        <p:spPr>
          <a:xfrm rot="8255427">
            <a:off x="4905056" y="4674663"/>
            <a:ext cx="1439186" cy="524786"/>
          </a:xfrm>
          <a:prstGeom prst="rightArrow">
            <a:avLst>
              <a:gd name="adj1" fmla="val 43939"/>
              <a:gd name="adj2" fmla="val 80303"/>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5C78A57B-F9C5-4331-A9B7-C39A5F3DA15E}"/>
              </a:ext>
            </a:extLst>
          </p:cNvPr>
          <p:cNvSpPr txBox="1"/>
          <p:nvPr/>
        </p:nvSpPr>
        <p:spPr>
          <a:xfrm>
            <a:off x="4271232" y="5877633"/>
            <a:ext cx="3673502" cy="646331"/>
          </a:xfrm>
          <a:prstGeom prst="rect">
            <a:avLst/>
          </a:prstGeom>
          <a:noFill/>
        </p:spPr>
        <p:txBody>
          <a:bodyPr wrap="square" rtlCol="0">
            <a:spAutoFit/>
          </a:bodyPr>
          <a:lstStyle/>
          <a:p>
            <a:r>
              <a:rPr kumimoji="1" lang="en-US" altLang="ja-JP" dirty="0"/>
              <a:t>Button</a:t>
            </a:r>
            <a:r>
              <a:rPr kumimoji="1" lang="ja-JP" altLang="en-US" dirty="0"/>
              <a:t>をクリックすることで、動作画面に行くことができます</a:t>
            </a:r>
          </a:p>
        </p:txBody>
      </p:sp>
      <p:sp>
        <p:nvSpPr>
          <p:cNvPr id="14" name="矢印: 右 13">
            <a:extLst>
              <a:ext uri="{FF2B5EF4-FFF2-40B4-BE49-F238E27FC236}">
                <a16:creationId xmlns:a16="http://schemas.microsoft.com/office/drawing/2014/main" id="{EE40EF16-B988-489F-B2B9-72E5E3FB2E17}"/>
              </a:ext>
            </a:extLst>
          </p:cNvPr>
          <p:cNvSpPr/>
          <p:nvPr/>
        </p:nvSpPr>
        <p:spPr>
          <a:xfrm rot="19817500">
            <a:off x="4242348" y="3470477"/>
            <a:ext cx="1439186" cy="524786"/>
          </a:xfrm>
          <a:prstGeom prst="rightArrow">
            <a:avLst>
              <a:gd name="adj1" fmla="val 43939"/>
              <a:gd name="adj2" fmla="val 80303"/>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9B6A5BBF-5804-4855-8503-F2852EDFCF5B}"/>
              </a:ext>
            </a:extLst>
          </p:cNvPr>
          <p:cNvSpPr txBox="1"/>
          <p:nvPr/>
        </p:nvSpPr>
        <p:spPr>
          <a:xfrm>
            <a:off x="1012466" y="3515711"/>
            <a:ext cx="3673502" cy="646331"/>
          </a:xfrm>
          <a:prstGeom prst="rect">
            <a:avLst/>
          </a:prstGeom>
          <a:noFill/>
        </p:spPr>
        <p:txBody>
          <a:bodyPr wrap="square" rtlCol="0">
            <a:spAutoFit/>
          </a:bodyPr>
          <a:lstStyle/>
          <a:p>
            <a:r>
              <a:rPr kumimoji="1" lang="ja-JP" altLang="en-US" dirty="0"/>
              <a:t>特定のクリックでメニュー一覧画面に戻る設定</a:t>
            </a:r>
          </a:p>
        </p:txBody>
      </p:sp>
      <p:sp>
        <p:nvSpPr>
          <p:cNvPr id="16" name="テキスト ボックス 15">
            <a:extLst>
              <a:ext uri="{FF2B5EF4-FFF2-40B4-BE49-F238E27FC236}">
                <a16:creationId xmlns:a16="http://schemas.microsoft.com/office/drawing/2014/main" id="{65C85922-1AE9-44DE-95A2-0F34CF4E458B}"/>
              </a:ext>
            </a:extLst>
          </p:cNvPr>
          <p:cNvSpPr txBox="1"/>
          <p:nvPr/>
        </p:nvSpPr>
        <p:spPr>
          <a:xfrm>
            <a:off x="6356314" y="4242147"/>
            <a:ext cx="3176840" cy="400110"/>
          </a:xfrm>
          <a:prstGeom prst="rect">
            <a:avLst/>
          </a:prstGeom>
          <a:noFill/>
        </p:spPr>
        <p:txBody>
          <a:bodyPr wrap="square" rtlCol="0">
            <a:spAutoFit/>
          </a:bodyPr>
          <a:lstStyle/>
          <a:p>
            <a:r>
              <a:rPr kumimoji="1" lang="ja-JP" altLang="en-US" sz="2000" dirty="0">
                <a:solidFill>
                  <a:schemeClr val="bg1"/>
                </a:solidFill>
              </a:rPr>
              <a:t>メニュー一覧</a:t>
            </a:r>
          </a:p>
        </p:txBody>
      </p:sp>
      <p:sp>
        <p:nvSpPr>
          <p:cNvPr id="17" name="テキスト ボックス 16">
            <a:extLst>
              <a:ext uri="{FF2B5EF4-FFF2-40B4-BE49-F238E27FC236}">
                <a16:creationId xmlns:a16="http://schemas.microsoft.com/office/drawing/2014/main" id="{18B3A30A-B187-4A0E-A7F2-BA7180A0CA96}"/>
              </a:ext>
            </a:extLst>
          </p:cNvPr>
          <p:cNvSpPr txBox="1"/>
          <p:nvPr/>
        </p:nvSpPr>
        <p:spPr>
          <a:xfrm>
            <a:off x="1475232" y="1454262"/>
            <a:ext cx="3176840" cy="400110"/>
          </a:xfrm>
          <a:prstGeom prst="rect">
            <a:avLst/>
          </a:prstGeom>
          <a:noFill/>
        </p:spPr>
        <p:txBody>
          <a:bodyPr wrap="square" rtlCol="0">
            <a:spAutoFit/>
          </a:bodyPr>
          <a:lstStyle/>
          <a:p>
            <a:r>
              <a:rPr kumimoji="1" lang="ja-JP" altLang="en-US" sz="2000" dirty="0">
                <a:solidFill>
                  <a:schemeClr val="bg1"/>
                </a:solidFill>
              </a:rPr>
              <a:t>スタート画面</a:t>
            </a:r>
          </a:p>
        </p:txBody>
      </p:sp>
      <p:sp>
        <p:nvSpPr>
          <p:cNvPr id="18" name="テキスト ボックス 17">
            <a:extLst>
              <a:ext uri="{FF2B5EF4-FFF2-40B4-BE49-F238E27FC236}">
                <a16:creationId xmlns:a16="http://schemas.microsoft.com/office/drawing/2014/main" id="{F8A7F5A3-846A-4BFE-9E3A-DA7E64C6C23D}"/>
              </a:ext>
            </a:extLst>
          </p:cNvPr>
          <p:cNvSpPr txBox="1"/>
          <p:nvPr/>
        </p:nvSpPr>
        <p:spPr>
          <a:xfrm>
            <a:off x="1030053" y="5877633"/>
            <a:ext cx="3176840" cy="400110"/>
          </a:xfrm>
          <a:prstGeom prst="rect">
            <a:avLst/>
          </a:prstGeom>
          <a:noFill/>
        </p:spPr>
        <p:txBody>
          <a:bodyPr wrap="square" rtlCol="0">
            <a:spAutoFit/>
          </a:bodyPr>
          <a:lstStyle/>
          <a:p>
            <a:r>
              <a:rPr kumimoji="1" lang="ja-JP" altLang="en-US" sz="2000" dirty="0">
                <a:solidFill>
                  <a:schemeClr val="bg1"/>
                </a:solidFill>
              </a:rPr>
              <a:t>起動画面</a:t>
            </a:r>
          </a:p>
        </p:txBody>
      </p:sp>
      <p:pic>
        <p:nvPicPr>
          <p:cNvPr id="5" name="図 4">
            <a:extLst>
              <a:ext uri="{FF2B5EF4-FFF2-40B4-BE49-F238E27FC236}">
                <a16:creationId xmlns:a16="http://schemas.microsoft.com/office/drawing/2014/main" id="{E096EFB5-74A1-48F1-9E4E-8B40F5AF3A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8783" y="2623202"/>
            <a:ext cx="3965595" cy="1694192"/>
          </a:xfrm>
          <a:prstGeom prst="rect">
            <a:avLst/>
          </a:prstGeom>
        </p:spPr>
      </p:pic>
      <p:pic>
        <p:nvPicPr>
          <p:cNvPr id="8" name="図 7">
            <a:extLst>
              <a:ext uri="{FF2B5EF4-FFF2-40B4-BE49-F238E27FC236}">
                <a16:creationId xmlns:a16="http://schemas.microsoft.com/office/drawing/2014/main" id="{7A56C3E7-1F90-4B9F-B269-3384A909B3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535" y="4142523"/>
            <a:ext cx="4139489" cy="1729546"/>
          </a:xfrm>
          <a:prstGeom prst="rect">
            <a:avLst/>
          </a:prstGeom>
        </p:spPr>
      </p:pic>
    </p:spTree>
    <p:extLst>
      <p:ext uri="{BB962C8B-B14F-4D97-AF65-F5344CB8AC3E}">
        <p14:creationId xmlns:p14="http://schemas.microsoft.com/office/powerpoint/2010/main" val="2893433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27A21D-2A77-40E5-B202-3214E329F4ED}"/>
              </a:ext>
            </a:extLst>
          </p:cNvPr>
          <p:cNvSpPr>
            <a:spLocks noGrp="1"/>
          </p:cNvSpPr>
          <p:nvPr>
            <p:ph type="title"/>
          </p:nvPr>
        </p:nvSpPr>
        <p:spPr/>
        <p:txBody>
          <a:bodyPr/>
          <a:lstStyle/>
          <a:p>
            <a:r>
              <a:rPr kumimoji="1" lang="ja-JP" altLang="en-US" dirty="0"/>
              <a:t>クライアント・エンドユーザー</a:t>
            </a:r>
          </a:p>
        </p:txBody>
      </p:sp>
      <p:sp>
        <p:nvSpPr>
          <p:cNvPr id="3" name="コンテンツ プレースホルダー 2">
            <a:extLst>
              <a:ext uri="{FF2B5EF4-FFF2-40B4-BE49-F238E27FC236}">
                <a16:creationId xmlns:a16="http://schemas.microsoft.com/office/drawing/2014/main" id="{1667242A-5442-4256-B50B-088EB7F1A7C3}"/>
              </a:ext>
            </a:extLst>
          </p:cNvPr>
          <p:cNvSpPr>
            <a:spLocks noGrp="1"/>
          </p:cNvSpPr>
          <p:nvPr>
            <p:ph idx="1"/>
          </p:nvPr>
        </p:nvSpPr>
        <p:spPr/>
        <p:txBody>
          <a:bodyPr/>
          <a:lstStyle/>
          <a:p>
            <a:r>
              <a:rPr kumimoji="1" lang="ja-JP" altLang="en-US" dirty="0"/>
              <a:t>クライアント</a:t>
            </a:r>
            <a:endParaRPr kumimoji="1" lang="en-US" altLang="ja-JP" dirty="0"/>
          </a:p>
          <a:p>
            <a:r>
              <a:rPr lang="ja-JP" altLang="en-US" dirty="0"/>
              <a:t>博物館</a:t>
            </a:r>
            <a:endParaRPr lang="en-US" altLang="ja-JP" dirty="0"/>
          </a:p>
          <a:p>
            <a:r>
              <a:rPr lang="ja-JP" altLang="en-US" dirty="0"/>
              <a:t>エンドユーザー</a:t>
            </a:r>
            <a:endParaRPr lang="en-US" altLang="ja-JP" dirty="0"/>
          </a:p>
          <a:p>
            <a:pPr marL="0" indent="0">
              <a:buNone/>
            </a:pPr>
            <a:r>
              <a:rPr lang="ja-JP" altLang="en-US" dirty="0"/>
              <a:t>博物館の来館する人</a:t>
            </a:r>
            <a:endParaRPr lang="en-US" altLang="ja-JP" dirty="0"/>
          </a:p>
          <a:p>
            <a:pPr marL="0" indent="0">
              <a:buNone/>
            </a:pPr>
            <a:r>
              <a:rPr lang="ja-JP" altLang="en-US" dirty="0"/>
              <a:t>歴史や地理、建造物に興味がある人</a:t>
            </a:r>
            <a:endParaRPr lang="en-US" altLang="ja-JP" dirty="0"/>
          </a:p>
        </p:txBody>
      </p:sp>
    </p:spTree>
    <p:extLst>
      <p:ext uri="{BB962C8B-B14F-4D97-AF65-F5344CB8AC3E}">
        <p14:creationId xmlns:p14="http://schemas.microsoft.com/office/powerpoint/2010/main" val="586844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DA93E1-1FB1-4C1D-8AB2-9128F8F568AE}"/>
              </a:ext>
            </a:extLst>
          </p:cNvPr>
          <p:cNvSpPr>
            <a:spLocks noGrp="1"/>
          </p:cNvSpPr>
          <p:nvPr>
            <p:ph type="title"/>
          </p:nvPr>
        </p:nvSpPr>
        <p:spPr/>
        <p:txBody>
          <a:bodyPr/>
          <a:lstStyle/>
          <a:p>
            <a:r>
              <a:rPr kumimoji="1" lang="ja-JP" altLang="en-US" dirty="0"/>
              <a:t>開発環境</a:t>
            </a:r>
          </a:p>
        </p:txBody>
      </p:sp>
      <p:sp>
        <p:nvSpPr>
          <p:cNvPr id="3" name="コンテンツ プレースホルダー 2">
            <a:extLst>
              <a:ext uri="{FF2B5EF4-FFF2-40B4-BE49-F238E27FC236}">
                <a16:creationId xmlns:a16="http://schemas.microsoft.com/office/drawing/2014/main" id="{0FCC1D89-A590-4740-96C7-6C4115339B49}"/>
              </a:ext>
            </a:extLst>
          </p:cNvPr>
          <p:cNvSpPr>
            <a:spLocks noGrp="1"/>
          </p:cNvSpPr>
          <p:nvPr>
            <p:ph idx="1"/>
          </p:nvPr>
        </p:nvSpPr>
        <p:spPr/>
        <p:txBody>
          <a:bodyPr>
            <a:normAutofit fontScale="85000" lnSpcReduction="20000"/>
          </a:bodyPr>
          <a:lstStyle/>
          <a:p>
            <a:r>
              <a:rPr kumimoji="1" lang="ja-JP" altLang="en-US" dirty="0"/>
              <a:t>使用するソフト</a:t>
            </a:r>
            <a:endParaRPr kumimoji="1" lang="en-US" altLang="ja-JP" dirty="0"/>
          </a:p>
          <a:p>
            <a:pPr marL="0" indent="0">
              <a:buNone/>
            </a:pPr>
            <a:r>
              <a:rPr kumimoji="1" lang="en-US" altLang="ja-JP" dirty="0"/>
              <a:t>Blender</a:t>
            </a:r>
            <a:r>
              <a:rPr kumimoji="1" lang="ja-JP" altLang="en-US" dirty="0"/>
              <a:t>、</a:t>
            </a:r>
            <a:r>
              <a:rPr kumimoji="1" lang="en-US" altLang="ja-JP" dirty="0"/>
              <a:t>Adobe Photoshop</a:t>
            </a:r>
            <a:r>
              <a:rPr kumimoji="1" lang="ja-JP" altLang="en-US" dirty="0"/>
              <a:t>、</a:t>
            </a:r>
            <a:r>
              <a:rPr kumimoji="1" lang="en-US" altLang="ja-JP" dirty="0"/>
              <a:t>Adobe Illustrator</a:t>
            </a:r>
            <a:r>
              <a:rPr kumimoji="1" lang="ja-JP" altLang="en-US" dirty="0"/>
              <a:t>、</a:t>
            </a:r>
            <a:r>
              <a:rPr kumimoji="1" lang="en-US" altLang="ja-JP" dirty="0"/>
              <a:t>Unity</a:t>
            </a:r>
          </a:p>
          <a:p>
            <a:pPr marL="0" indent="0">
              <a:buNone/>
            </a:pPr>
            <a:endParaRPr lang="en-US" altLang="ja-JP" dirty="0"/>
          </a:p>
          <a:p>
            <a:r>
              <a:rPr lang="ja-JP" altLang="en-US" dirty="0"/>
              <a:t>使用するプログラミング言語</a:t>
            </a:r>
            <a:endParaRPr lang="en-US" altLang="ja-JP" dirty="0"/>
          </a:p>
          <a:p>
            <a:pPr marL="0" indent="0">
              <a:buNone/>
            </a:pPr>
            <a:r>
              <a:rPr lang="en-US" altLang="ja-JP" dirty="0"/>
              <a:t>Java Script</a:t>
            </a:r>
          </a:p>
          <a:p>
            <a:pPr marL="0" indent="0">
              <a:buNone/>
            </a:pPr>
            <a:endParaRPr lang="en-US" altLang="ja-JP" dirty="0"/>
          </a:p>
          <a:p>
            <a:r>
              <a:rPr kumimoji="1" lang="ja-JP" altLang="en-US" dirty="0"/>
              <a:t>開発環境の準備</a:t>
            </a:r>
            <a:endParaRPr kumimoji="1" lang="en-US" altLang="ja-JP" dirty="0"/>
          </a:p>
          <a:p>
            <a:pPr marL="0" indent="0">
              <a:buNone/>
            </a:pPr>
            <a:r>
              <a:rPr kumimoji="1" lang="ja-JP" altLang="en-US" dirty="0"/>
              <a:t>キャンパス内のパソコンを使用、開港期の横浜港周辺の資料</a:t>
            </a:r>
          </a:p>
        </p:txBody>
      </p:sp>
    </p:spTree>
    <p:extLst>
      <p:ext uri="{BB962C8B-B14F-4D97-AF65-F5344CB8AC3E}">
        <p14:creationId xmlns:p14="http://schemas.microsoft.com/office/powerpoint/2010/main" val="1934058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D0B13D0-4ABC-4306-A6A8-58A39CBC20A3}"/>
              </a:ext>
            </a:extLst>
          </p:cNvPr>
          <p:cNvSpPr>
            <a:spLocks noGrp="1"/>
          </p:cNvSpPr>
          <p:nvPr>
            <p:ph type="title"/>
          </p:nvPr>
        </p:nvSpPr>
        <p:spPr/>
        <p:txBody>
          <a:bodyPr/>
          <a:lstStyle/>
          <a:p>
            <a:r>
              <a:rPr kumimoji="1" lang="ja-JP" altLang="en-US" dirty="0"/>
              <a:t>コスト</a:t>
            </a:r>
          </a:p>
        </p:txBody>
      </p:sp>
      <p:sp>
        <p:nvSpPr>
          <p:cNvPr id="3" name="コンテンツ プレースホルダー 2">
            <a:extLst>
              <a:ext uri="{FF2B5EF4-FFF2-40B4-BE49-F238E27FC236}">
                <a16:creationId xmlns:a16="http://schemas.microsoft.com/office/drawing/2014/main" id="{97A484B9-C167-4CB5-B678-72173364F185}"/>
              </a:ext>
            </a:extLst>
          </p:cNvPr>
          <p:cNvSpPr>
            <a:spLocks noGrp="1"/>
          </p:cNvSpPr>
          <p:nvPr>
            <p:ph idx="1"/>
          </p:nvPr>
        </p:nvSpPr>
        <p:spPr/>
        <p:txBody>
          <a:bodyPr/>
          <a:lstStyle/>
          <a:p>
            <a:r>
              <a:rPr kumimoji="1" lang="ja-JP" altLang="en-US" dirty="0"/>
              <a:t>エンジニアの費用</a:t>
            </a:r>
            <a:r>
              <a:rPr kumimoji="1" lang="en-US" altLang="ja-JP" dirty="0"/>
              <a:t>×</a:t>
            </a:r>
            <a:r>
              <a:rPr kumimoji="1" lang="ja-JP" altLang="en-US" dirty="0"/>
              <a:t>６人</a:t>
            </a:r>
          </a:p>
          <a:p>
            <a:r>
              <a:rPr kumimoji="1" lang="en-US" altLang="ja-JP" dirty="0"/>
              <a:t>Adobe</a:t>
            </a:r>
            <a:r>
              <a:rPr kumimoji="1" lang="ja-JP" altLang="en-US" dirty="0"/>
              <a:t>グループ版契約費月約</a:t>
            </a:r>
            <a:r>
              <a:rPr kumimoji="1" lang="en-US" altLang="ja-JP" dirty="0"/>
              <a:t>52000</a:t>
            </a:r>
            <a:r>
              <a:rPr kumimoji="1" lang="ja-JP" altLang="en-US" dirty="0"/>
              <a:t>円</a:t>
            </a:r>
            <a:endParaRPr kumimoji="1" lang="en-US" altLang="ja-JP" dirty="0"/>
          </a:p>
          <a:p>
            <a:endParaRPr kumimoji="1" lang="ja-JP" altLang="en-US" dirty="0"/>
          </a:p>
          <a:p>
            <a:r>
              <a:rPr kumimoji="1" lang="ja-JP" altLang="en-US" dirty="0"/>
              <a:t>回収方法：ソフトの利用料から回収</a:t>
            </a:r>
          </a:p>
        </p:txBody>
      </p:sp>
    </p:spTree>
    <p:extLst>
      <p:ext uri="{BB962C8B-B14F-4D97-AF65-F5344CB8AC3E}">
        <p14:creationId xmlns:p14="http://schemas.microsoft.com/office/powerpoint/2010/main" val="935263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89ED29-E7E4-4D1C-89F4-540029CEAE46}"/>
              </a:ext>
            </a:extLst>
          </p:cNvPr>
          <p:cNvSpPr>
            <a:spLocks noGrp="1"/>
          </p:cNvSpPr>
          <p:nvPr>
            <p:ph type="title"/>
          </p:nvPr>
        </p:nvSpPr>
        <p:spPr/>
        <p:txBody>
          <a:bodyPr/>
          <a:lstStyle/>
          <a:p>
            <a:r>
              <a:rPr kumimoji="1" lang="ja-JP" altLang="en-US" dirty="0"/>
              <a:t>開発チーム</a:t>
            </a:r>
          </a:p>
        </p:txBody>
      </p:sp>
      <p:sp>
        <p:nvSpPr>
          <p:cNvPr id="3" name="コンテンツ プレースホルダー 2">
            <a:extLst>
              <a:ext uri="{FF2B5EF4-FFF2-40B4-BE49-F238E27FC236}">
                <a16:creationId xmlns:a16="http://schemas.microsoft.com/office/drawing/2014/main" id="{916A28B9-968A-4721-89F3-F08D8DF4FE9D}"/>
              </a:ext>
            </a:extLst>
          </p:cNvPr>
          <p:cNvSpPr>
            <a:spLocks noGrp="1"/>
          </p:cNvSpPr>
          <p:nvPr>
            <p:ph idx="1"/>
          </p:nvPr>
        </p:nvSpPr>
        <p:spPr/>
        <p:txBody>
          <a:bodyPr/>
          <a:lstStyle/>
          <a:p>
            <a:r>
              <a:rPr kumimoji="1" lang="ja-JP" altLang="en-US" dirty="0"/>
              <a:t>人物１：</a:t>
            </a:r>
            <a:r>
              <a:rPr lang="ja-JP" altLang="en-US" dirty="0"/>
              <a:t>プロジェクトマネージャー</a:t>
            </a:r>
            <a:r>
              <a:rPr kumimoji="1" lang="ja-JP" altLang="en-US" dirty="0"/>
              <a:t>、情報収集</a:t>
            </a:r>
            <a:endParaRPr kumimoji="1" lang="en-US" altLang="ja-JP" dirty="0"/>
          </a:p>
          <a:p>
            <a:r>
              <a:rPr lang="ja-JP" altLang="en-US" dirty="0"/>
              <a:t>人物２：</a:t>
            </a:r>
            <a:r>
              <a:rPr lang="en-US" altLang="ja-JP" dirty="0"/>
              <a:t>CG</a:t>
            </a:r>
            <a:r>
              <a:rPr lang="ja-JP" altLang="en-US" dirty="0"/>
              <a:t>デザイナー</a:t>
            </a:r>
            <a:endParaRPr lang="en-US" altLang="ja-JP" dirty="0"/>
          </a:p>
          <a:p>
            <a:r>
              <a:rPr kumimoji="1" lang="ja-JP" altLang="en-US" dirty="0"/>
              <a:t>人物</a:t>
            </a:r>
            <a:r>
              <a:rPr lang="ja-JP" altLang="en-US" dirty="0"/>
              <a:t>３：グラフィックデザイナー</a:t>
            </a:r>
            <a:endParaRPr lang="en-US" altLang="ja-JP" dirty="0"/>
          </a:p>
          <a:p>
            <a:r>
              <a:rPr kumimoji="1" lang="ja-JP" altLang="en-US" dirty="0"/>
              <a:t>人物４：プログラマー</a:t>
            </a:r>
            <a:endParaRPr kumimoji="1" lang="en-US" altLang="ja-JP" dirty="0"/>
          </a:p>
          <a:p>
            <a:r>
              <a:rPr lang="ja-JP" altLang="en-US" dirty="0"/>
              <a:t>人物５：インターフェースデザイナー</a:t>
            </a:r>
            <a:endParaRPr lang="en-US" altLang="ja-JP" dirty="0"/>
          </a:p>
          <a:p>
            <a:r>
              <a:rPr kumimoji="1" lang="ja-JP" altLang="en-US" dirty="0"/>
              <a:t>人物６：</a:t>
            </a:r>
            <a:r>
              <a:rPr kumimoji="1" lang="en-US" altLang="ja-JP" dirty="0"/>
              <a:t>CG</a:t>
            </a:r>
            <a:r>
              <a:rPr kumimoji="1" lang="ja-JP" altLang="en-US" dirty="0"/>
              <a:t>デザイナー</a:t>
            </a:r>
          </a:p>
        </p:txBody>
      </p:sp>
    </p:spTree>
    <p:extLst>
      <p:ext uri="{BB962C8B-B14F-4D97-AF65-F5344CB8AC3E}">
        <p14:creationId xmlns:p14="http://schemas.microsoft.com/office/powerpoint/2010/main" val="36894623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67A800-42B4-41A9-988F-B37539615F3B}"/>
              </a:ext>
            </a:extLst>
          </p:cNvPr>
          <p:cNvSpPr>
            <a:spLocks noGrp="1"/>
          </p:cNvSpPr>
          <p:nvPr>
            <p:ph type="title"/>
          </p:nvPr>
        </p:nvSpPr>
        <p:spPr/>
        <p:txBody>
          <a:bodyPr/>
          <a:lstStyle/>
          <a:p>
            <a:r>
              <a:rPr lang="ja-JP" altLang="en-US" dirty="0"/>
              <a:t>開発チーム</a:t>
            </a:r>
            <a:endParaRPr kumimoji="1" lang="ja-JP" altLang="en-US" dirty="0"/>
          </a:p>
        </p:txBody>
      </p:sp>
      <p:sp>
        <p:nvSpPr>
          <p:cNvPr id="3" name="コンテンツ プレースホルダー 2">
            <a:extLst>
              <a:ext uri="{FF2B5EF4-FFF2-40B4-BE49-F238E27FC236}">
                <a16:creationId xmlns:a16="http://schemas.microsoft.com/office/drawing/2014/main" id="{917D0B4C-8820-4520-8834-5B9E912580C1}"/>
              </a:ext>
            </a:extLst>
          </p:cNvPr>
          <p:cNvSpPr>
            <a:spLocks noGrp="1"/>
          </p:cNvSpPr>
          <p:nvPr>
            <p:ph idx="1"/>
          </p:nvPr>
        </p:nvSpPr>
        <p:spPr/>
        <p:txBody>
          <a:bodyPr/>
          <a:lstStyle/>
          <a:p>
            <a:r>
              <a:rPr lang="ja-JP" altLang="en-US" dirty="0"/>
              <a:t>現在は建物自体の再現からパーツの作成（窓枠）を行い、それらを再現した建物にくっつけて再現を作業を進めています。</a:t>
            </a:r>
            <a:endParaRPr lang="en-US" altLang="ja-JP" dirty="0"/>
          </a:p>
          <a:p>
            <a:r>
              <a:rPr lang="ja-JP" altLang="en-US" dirty="0"/>
              <a:t>担当（下の表の通り）</a:t>
            </a:r>
            <a:endParaRPr lang="en-US" altLang="ja-JP" dirty="0"/>
          </a:p>
        </p:txBody>
      </p:sp>
      <p:graphicFrame>
        <p:nvGraphicFramePr>
          <p:cNvPr id="4" name="表 4">
            <a:extLst>
              <a:ext uri="{FF2B5EF4-FFF2-40B4-BE49-F238E27FC236}">
                <a16:creationId xmlns:a16="http://schemas.microsoft.com/office/drawing/2014/main" id="{8637EEA1-87EE-452C-AB99-B1AEC572491B}"/>
              </a:ext>
            </a:extLst>
          </p:cNvPr>
          <p:cNvGraphicFramePr>
            <a:graphicFrameLocks noGrp="1"/>
          </p:cNvGraphicFramePr>
          <p:nvPr>
            <p:extLst>
              <p:ext uri="{D42A27DB-BD31-4B8C-83A1-F6EECF244321}">
                <p14:modId xmlns:p14="http://schemas.microsoft.com/office/powerpoint/2010/main" val="2942328365"/>
              </p:ext>
            </p:extLst>
          </p:nvPr>
        </p:nvGraphicFramePr>
        <p:xfrm>
          <a:off x="1205889" y="4330092"/>
          <a:ext cx="8145378" cy="1690751"/>
        </p:xfrm>
        <a:graphic>
          <a:graphicData uri="http://schemas.openxmlformats.org/drawingml/2006/table">
            <a:tbl>
              <a:tblPr firstCol="1">
                <a:tableStyleId>{EB9631B5-78F2-41C9-869B-9F39066F8104}</a:tableStyleId>
              </a:tblPr>
              <a:tblGrid>
                <a:gridCol w="5775463">
                  <a:extLst>
                    <a:ext uri="{9D8B030D-6E8A-4147-A177-3AD203B41FA5}">
                      <a16:colId xmlns:a16="http://schemas.microsoft.com/office/drawing/2014/main" val="3179475340"/>
                    </a:ext>
                  </a:extLst>
                </a:gridCol>
                <a:gridCol w="2369915">
                  <a:extLst>
                    <a:ext uri="{9D8B030D-6E8A-4147-A177-3AD203B41FA5}">
                      <a16:colId xmlns:a16="http://schemas.microsoft.com/office/drawing/2014/main" val="1226182316"/>
                    </a:ext>
                  </a:extLst>
                </a:gridCol>
              </a:tblGrid>
              <a:tr h="513845">
                <a:tc>
                  <a:txBody>
                    <a:bodyPr/>
                    <a:lstStyle/>
                    <a:p>
                      <a:pPr algn="l"/>
                      <a:r>
                        <a:rPr kumimoji="1" lang="ja-JP" altLang="en-US" sz="2400" dirty="0"/>
                        <a:t>建造物再現</a:t>
                      </a:r>
                    </a:p>
                  </a:txBody>
                  <a:tcPr>
                    <a:lnB w="12700" cap="flat" cmpd="sng" algn="ctr">
                      <a:solidFill>
                        <a:schemeClr val="tx1"/>
                      </a:solidFill>
                      <a:prstDash val="solid"/>
                      <a:round/>
                      <a:headEnd type="none" w="med" len="med"/>
                      <a:tailEnd type="none" w="med" len="med"/>
                    </a:lnB>
                  </a:tcPr>
                </a:tc>
                <a:tc>
                  <a:txBody>
                    <a:bodyPr/>
                    <a:lstStyle/>
                    <a:p>
                      <a:r>
                        <a:rPr kumimoji="1" lang="ja-JP" altLang="en-US" sz="2400" dirty="0"/>
                        <a:t>日向、平塚</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6683053"/>
                  </a:ext>
                </a:extLst>
              </a:tr>
              <a:tr h="673939">
                <a:tc>
                  <a:txBody>
                    <a:bodyPr/>
                    <a:lstStyle/>
                    <a:p>
                      <a:r>
                        <a:rPr kumimoji="1" lang="ja-JP" altLang="en-US" sz="2400" dirty="0"/>
                        <a:t>建造物の色と壁の再現</a:t>
                      </a:r>
                      <a:endParaRPr kumimoji="1" lang="en-US" altLang="ja-JP" sz="2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2400" dirty="0"/>
                        <a:t>宇野、吉野</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9985974"/>
                  </a:ext>
                </a:extLst>
              </a:tr>
              <a:tr h="502967">
                <a:tc>
                  <a:txBody>
                    <a:bodyPr/>
                    <a:lstStyle/>
                    <a:p>
                      <a:r>
                        <a:rPr kumimoji="1" lang="ja-JP" altLang="en-US" sz="2400" dirty="0"/>
                        <a:t>起動画面、ベータ版作成</a:t>
                      </a:r>
                    </a:p>
                  </a:txBody>
                  <a:tcPr>
                    <a:lnT w="12700" cap="flat" cmpd="sng" algn="ctr">
                      <a:solidFill>
                        <a:schemeClr val="tx1"/>
                      </a:solidFill>
                      <a:prstDash val="solid"/>
                      <a:round/>
                      <a:headEnd type="none" w="med" len="med"/>
                      <a:tailEnd type="none" w="med" len="med"/>
                    </a:lnT>
                  </a:tcPr>
                </a:tc>
                <a:tc>
                  <a:txBody>
                    <a:bodyPr/>
                    <a:lstStyle/>
                    <a:p>
                      <a:r>
                        <a:rPr kumimoji="1" lang="ja-JP" altLang="en-US" sz="2400" dirty="0"/>
                        <a:t>平塚</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397955363"/>
                  </a:ext>
                </a:extLst>
              </a:tr>
            </a:tbl>
          </a:graphicData>
        </a:graphic>
      </p:graphicFrame>
    </p:spTree>
    <p:extLst>
      <p:ext uri="{BB962C8B-B14F-4D97-AF65-F5344CB8AC3E}">
        <p14:creationId xmlns:p14="http://schemas.microsoft.com/office/powerpoint/2010/main" val="2533549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120F3D2-A047-4BFC-A083-0595E5B613FF}"/>
              </a:ext>
            </a:extLst>
          </p:cNvPr>
          <p:cNvSpPr>
            <a:spLocks noGrp="1"/>
          </p:cNvSpPr>
          <p:nvPr>
            <p:ph type="title"/>
          </p:nvPr>
        </p:nvSpPr>
        <p:spPr>
          <a:xfrm>
            <a:off x="838200" y="125334"/>
            <a:ext cx="9905998" cy="1478570"/>
          </a:xfrm>
        </p:spPr>
        <p:txBody>
          <a:bodyPr/>
          <a:lstStyle/>
          <a:p>
            <a:r>
              <a:rPr kumimoji="1" lang="ja-JP" altLang="en-US" dirty="0"/>
              <a:t>その他</a:t>
            </a:r>
          </a:p>
        </p:txBody>
      </p:sp>
      <p:sp>
        <p:nvSpPr>
          <p:cNvPr id="3" name="コンテンツ プレースホルダー 2">
            <a:extLst>
              <a:ext uri="{FF2B5EF4-FFF2-40B4-BE49-F238E27FC236}">
                <a16:creationId xmlns:a16="http://schemas.microsoft.com/office/drawing/2014/main" id="{D39CE9A9-7DD6-466D-8029-CCBD6F2553BD}"/>
              </a:ext>
            </a:extLst>
          </p:cNvPr>
          <p:cNvSpPr>
            <a:spLocks noGrp="1"/>
          </p:cNvSpPr>
          <p:nvPr>
            <p:ph idx="1"/>
          </p:nvPr>
        </p:nvSpPr>
        <p:spPr>
          <a:xfrm>
            <a:off x="838200" y="1152046"/>
            <a:ext cx="10515600" cy="1305763"/>
          </a:xfrm>
        </p:spPr>
        <p:txBody>
          <a:bodyPr>
            <a:normAutofit fontScale="85000" lnSpcReduction="20000"/>
          </a:bodyPr>
          <a:lstStyle/>
          <a:p>
            <a:r>
              <a:rPr kumimoji="1" lang="en-US" altLang="ja-JP" dirty="0"/>
              <a:t>『</a:t>
            </a:r>
            <a:r>
              <a:rPr kumimoji="1" lang="ja-JP" altLang="en-US" dirty="0"/>
              <a:t>コンテンツの仕様</a:t>
            </a:r>
            <a:r>
              <a:rPr kumimoji="1" lang="en-US" altLang="ja-JP" dirty="0"/>
              <a:t>』</a:t>
            </a:r>
            <a:r>
              <a:rPr kumimoji="1" lang="ja-JP" altLang="en-US" dirty="0"/>
              <a:t>はこの企画が完全に遂行できた場合の仕様である。</a:t>
            </a:r>
            <a:endParaRPr kumimoji="1" lang="en-US" altLang="ja-JP" dirty="0"/>
          </a:p>
          <a:p>
            <a:r>
              <a:rPr lang="ja-JP" altLang="en-US" dirty="0"/>
              <a:t>今回試作品の</a:t>
            </a:r>
            <a:r>
              <a:rPr lang="en-US" altLang="ja-JP" dirty="0"/>
              <a:t>3D</a:t>
            </a:r>
            <a:r>
              <a:rPr lang="ja-JP" altLang="en-US" dirty="0"/>
              <a:t>マップの再現を作成中です。</a:t>
            </a:r>
            <a:endParaRPr lang="en-US" altLang="ja-JP" dirty="0"/>
          </a:p>
          <a:p>
            <a:r>
              <a:rPr kumimoji="1" lang="ja-JP" altLang="en-US" dirty="0"/>
              <a:t>コスト、開発チームなど変更の可能性あり。</a:t>
            </a:r>
            <a:endParaRPr kumimoji="1" lang="en-US" altLang="ja-JP" dirty="0"/>
          </a:p>
          <a:p>
            <a:endParaRPr lang="en-US" altLang="ja-JP" dirty="0"/>
          </a:p>
          <a:p>
            <a:pPr marL="0" indent="0">
              <a:buNone/>
            </a:pPr>
            <a:endParaRPr kumimoji="1" lang="en-US" altLang="ja-JP" dirty="0"/>
          </a:p>
          <a:p>
            <a:endParaRPr kumimoji="1" lang="ja-JP" altLang="en-US" sz="1050" dirty="0"/>
          </a:p>
        </p:txBody>
      </p:sp>
    </p:spTree>
    <p:extLst>
      <p:ext uri="{BB962C8B-B14F-4D97-AF65-F5344CB8AC3E}">
        <p14:creationId xmlns:p14="http://schemas.microsoft.com/office/powerpoint/2010/main" val="1296935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126D48-0AA2-4819-98F2-25CF02E467DB}"/>
              </a:ext>
            </a:extLst>
          </p:cNvPr>
          <p:cNvSpPr>
            <a:spLocks noGrp="1"/>
          </p:cNvSpPr>
          <p:nvPr>
            <p:ph type="title"/>
          </p:nvPr>
        </p:nvSpPr>
        <p:spPr/>
        <p:txBody>
          <a:bodyPr>
            <a:normAutofit/>
          </a:bodyPr>
          <a:lstStyle/>
          <a:p>
            <a:r>
              <a:rPr lang="ja-JP" altLang="en-US" sz="4400" dirty="0"/>
              <a:t>プロジェクトの目的</a:t>
            </a:r>
            <a:endParaRPr kumimoji="1" lang="ja-JP" altLang="en-US" sz="4400" dirty="0"/>
          </a:p>
        </p:txBody>
      </p:sp>
      <p:sp>
        <p:nvSpPr>
          <p:cNvPr id="3" name="コンテンツ プレースホルダー 2">
            <a:extLst>
              <a:ext uri="{FF2B5EF4-FFF2-40B4-BE49-F238E27FC236}">
                <a16:creationId xmlns:a16="http://schemas.microsoft.com/office/drawing/2014/main" id="{EECA016F-6511-46AA-AE02-7CCD2AD656ED}"/>
              </a:ext>
            </a:extLst>
          </p:cNvPr>
          <p:cNvSpPr>
            <a:spLocks noGrp="1"/>
          </p:cNvSpPr>
          <p:nvPr>
            <p:ph idx="1"/>
          </p:nvPr>
        </p:nvSpPr>
        <p:spPr>
          <a:xfrm>
            <a:off x="592772" y="1888144"/>
            <a:ext cx="11003280" cy="4351338"/>
          </a:xfrm>
        </p:spPr>
        <p:txBody>
          <a:bodyPr>
            <a:normAutofit/>
          </a:bodyPr>
          <a:lstStyle/>
          <a:p>
            <a:r>
              <a:rPr kumimoji="1" lang="ja-JP" altLang="en-US" sz="3200" dirty="0"/>
              <a:t>横浜市桜木町・関内の資料館や博物館等で</a:t>
            </a:r>
            <a:r>
              <a:rPr lang="ja-JP" altLang="en-US" sz="3200" dirty="0"/>
              <a:t>歴史的建造物の補足資料として</a:t>
            </a:r>
            <a:r>
              <a:rPr kumimoji="1" lang="ja-JP" altLang="en-US" sz="3200" dirty="0"/>
              <a:t>使用可能なソフトの作成。</a:t>
            </a:r>
            <a:endParaRPr kumimoji="1" lang="en-US" altLang="ja-JP" sz="3200" dirty="0"/>
          </a:p>
          <a:p>
            <a:endParaRPr kumimoji="1" lang="en-US" altLang="ja-JP" sz="3200" dirty="0"/>
          </a:p>
          <a:p>
            <a:r>
              <a:rPr lang="ja-JP" altLang="en-US" sz="3200" dirty="0"/>
              <a:t>横浜の歴史や建造物に興味がある人、博物館に来館した人が見て楽しむことができるソフトの作成。</a:t>
            </a:r>
            <a:endParaRPr lang="en-US" altLang="ja-JP" sz="3200" dirty="0"/>
          </a:p>
          <a:p>
            <a:endParaRPr lang="en-US" altLang="ja-JP" sz="3200" dirty="0"/>
          </a:p>
        </p:txBody>
      </p:sp>
    </p:spTree>
    <p:extLst>
      <p:ext uri="{BB962C8B-B14F-4D97-AF65-F5344CB8AC3E}">
        <p14:creationId xmlns:p14="http://schemas.microsoft.com/office/powerpoint/2010/main" val="483685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F91551-402A-4B59-8024-D1CBED62452C}"/>
              </a:ext>
            </a:extLst>
          </p:cNvPr>
          <p:cNvSpPr>
            <a:spLocks noGrp="1"/>
          </p:cNvSpPr>
          <p:nvPr>
            <p:ph type="title"/>
          </p:nvPr>
        </p:nvSpPr>
        <p:spPr/>
        <p:txBody>
          <a:bodyPr>
            <a:normAutofit/>
          </a:bodyPr>
          <a:lstStyle/>
          <a:p>
            <a:r>
              <a:rPr kumimoji="1" lang="ja-JP" altLang="en-US" sz="4400" dirty="0"/>
              <a:t>プロジェクトの目標</a:t>
            </a:r>
          </a:p>
        </p:txBody>
      </p:sp>
      <p:sp>
        <p:nvSpPr>
          <p:cNvPr id="3" name="コンテンツ プレースホルダー 2">
            <a:extLst>
              <a:ext uri="{FF2B5EF4-FFF2-40B4-BE49-F238E27FC236}">
                <a16:creationId xmlns:a16="http://schemas.microsoft.com/office/drawing/2014/main" id="{80070509-C781-462A-824C-95981A91A696}"/>
              </a:ext>
            </a:extLst>
          </p:cNvPr>
          <p:cNvSpPr>
            <a:spLocks noGrp="1"/>
          </p:cNvSpPr>
          <p:nvPr>
            <p:ph idx="1"/>
          </p:nvPr>
        </p:nvSpPr>
        <p:spPr>
          <a:xfrm>
            <a:off x="838200" y="1868757"/>
            <a:ext cx="10515600" cy="4351338"/>
          </a:xfrm>
        </p:spPr>
        <p:txBody>
          <a:bodyPr>
            <a:noAutofit/>
          </a:bodyPr>
          <a:lstStyle/>
          <a:p>
            <a:r>
              <a:rPr lang="ja-JP" altLang="en-US" sz="3200" dirty="0"/>
              <a:t>桜木町・関内にある建造物の</a:t>
            </a:r>
            <a:r>
              <a:rPr lang="en-US" altLang="ja-JP" sz="3200" dirty="0"/>
              <a:t>3D</a:t>
            </a:r>
            <a:r>
              <a:rPr lang="ja-JP" altLang="en-US" sz="3200" dirty="0"/>
              <a:t>モデルを手軽にあらゆる視点から見ることで歴史に触れられるソフトの作成。</a:t>
            </a:r>
            <a:endParaRPr lang="en-US" altLang="ja-JP" sz="3200" dirty="0"/>
          </a:p>
          <a:p>
            <a:endParaRPr lang="en-US" altLang="ja-JP" sz="3200" dirty="0"/>
          </a:p>
          <a:p>
            <a:r>
              <a:rPr lang="ja-JP" altLang="en-US" sz="3200" dirty="0"/>
              <a:t>建造物を</a:t>
            </a:r>
            <a:r>
              <a:rPr lang="en-US" altLang="ja-JP" sz="3200" dirty="0"/>
              <a:t>3D</a:t>
            </a:r>
            <a:r>
              <a:rPr lang="ja-JP" altLang="en-US" sz="3200" dirty="0"/>
              <a:t>モデルで再現をしたものを横浜市内の資料として博物館に来館した人に補足資料として見てもらう。</a:t>
            </a:r>
            <a:endParaRPr lang="en-US" altLang="ja-JP" sz="3200" dirty="0"/>
          </a:p>
          <a:p>
            <a:r>
              <a:rPr lang="ja-JP" altLang="en-US" sz="3200" dirty="0"/>
              <a:t>色んな角度から見てもら。</a:t>
            </a:r>
            <a:endParaRPr lang="en-US" altLang="ja-JP" sz="3200" dirty="0"/>
          </a:p>
          <a:p>
            <a:endParaRPr lang="en-US" altLang="ja-JP" sz="3200" dirty="0"/>
          </a:p>
        </p:txBody>
      </p:sp>
    </p:spTree>
    <p:extLst>
      <p:ext uri="{BB962C8B-B14F-4D97-AF65-F5344CB8AC3E}">
        <p14:creationId xmlns:p14="http://schemas.microsoft.com/office/powerpoint/2010/main" val="2665267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down)">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wipe(down)">
                                      <p:cBhvr>
                                        <p:cTn id="2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1700212" y="2235200"/>
            <a:ext cx="8791575" cy="2387600"/>
          </a:xfrm>
        </p:spPr>
        <p:txBody>
          <a:bodyPr>
            <a:normAutofit/>
          </a:bodyPr>
          <a:lstStyle/>
          <a:p>
            <a:r>
              <a:rPr kumimoji="1" lang="ja-JP" altLang="en-US" sz="5400" dirty="0"/>
              <a:t>どうして</a:t>
            </a:r>
            <a:br>
              <a:rPr kumimoji="1" lang="en-US" altLang="ja-JP" sz="5400" dirty="0"/>
            </a:br>
            <a:r>
              <a:rPr kumimoji="1" lang="ja-JP" altLang="en-US" sz="5400" dirty="0"/>
              <a:t>関内・桜木町の建造物の再現なのか？</a:t>
            </a:r>
          </a:p>
        </p:txBody>
      </p:sp>
    </p:spTree>
    <p:extLst>
      <p:ext uri="{BB962C8B-B14F-4D97-AF65-F5344CB8AC3E}">
        <p14:creationId xmlns:p14="http://schemas.microsoft.com/office/powerpoint/2010/main" val="1521997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713720" cy="1036955"/>
          </a:xfrm>
        </p:spPr>
        <p:txBody>
          <a:bodyPr>
            <a:normAutofit fontScale="90000"/>
          </a:bodyPr>
          <a:lstStyle/>
          <a:p>
            <a:r>
              <a:rPr lang="ja-JP" altLang="en-US" dirty="0"/>
              <a:t>あまり知られていない桜木町</a:t>
            </a:r>
            <a:r>
              <a:rPr kumimoji="1" lang="ja-JP" altLang="en-US" dirty="0"/>
              <a:t>・関内は歴史的な建造物が多くあるという事を身近な人にも知ってもらうため</a:t>
            </a:r>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500" y="1648719"/>
            <a:ext cx="6563226" cy="4488400"/>
          </a:xfrm>
        </p:spPr>
      </p:pic>
      <p:sp>
        <p:nvSpPr>
          <p:cNvPr id="5" name="テキスト ボックス 4"/>
          <p:cNvSpPr txBox="1"/>
          <p:nvPr/>
        </p:nvSpPr>
        <p:spPr>
          <a:xfrm>
            <a:off x="6960047" y="1728053"/>
            <a:ext cx="4876298" cy="3539430"/>
          </a:xfrm>
          <a:prstGeom prst="rect">
            <a:avLst/>
          </a:prstGeom>
          <a:noFill/>
        </p:spPr>
        <p:txBody>
          <a:bodyPr wrap="square" rtlCol="0">
            <a:spAutoFit/>
          </a:bodyPr>
          <a:lstStyle/>
          <a:p>
            <a:r>
              <a:rPr kumimoji="1" lang="ja-JP" altLang="en-US" sz="3200" dirty="0"/>
              <a:t>劇的な変化を起こしている</a:t>
            </a:r>
            <a:r>
              <a:rPr kumimoji="1" lang="ja-JP" altLang="en-US" sz="3200" b="1" u="sng" dirty="0"/>
              <a:t>桜木町・関内は知られてない歴史がたくさんある</a:t>
            </a:r>
            <a:endParaRPr lang="en-US" altLang="ja-JP" sz="3200" b="1" u="sng" dirty="0"/>
          </a:p>
          <a:p>
            <a:endParaRPr kumimoji="1" lang="en-US" altLang="ja-JP" sz="3200" dirty="0"/>
          </a:p>
          <a:p>
            <a:r>
              <a:rPr kumimoji="1" lang="ja-JP" altLang="en-US" sz="3200" dirty="0"/>
              <a:t>それらを知ってもらうために今回関内・桜木町の再現を行った。</a:t>
            </a:r>
          </a:p>
        </p:txBody>
      </p:sp>
    </p:spTree>
    <p:extLst>
      <p:ext uri="{BB962C8B-B14F-4D97-AF65-F5344CB8AC3E}">
        <p14:creationId xmlns:p14="http://schemas.microsoft.com/office/powerpoint/2010/main" val="2727615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C5C826-4113-4B03-977C-70D3BB1BA15E}"/>
              </a:ext>
            </a:extLst>
          </p:cNvPr>
          <p:cNvSpPr>
            <a:spLocks noGrp="1"/>
          </p:cNvSpPr>
          <p:nvPr>
            <p:ph type="title"/>
          </p:nvPr>
        </p:nvSpPr>
        <p:spPr/>
        <p:txBody>
          <a:bodyPr/>
          <a:lstStyle/>
          <a:p>
            <a:r>
              <a:rPr kumimoji="1" lang="ja-JP" altLang="en-US" dirty="0"/>
              <a:t>再現理由</a:t>
            </a:r>
            <a:r>
              <a:rPr kumimoji="1" lang="en-US" altLang="ja-JP" dirty="0"/>
              <a:t>		</a:t>
            </a:r>
            <a:endParaRPr kumimoji="1" lang="ja-JP" altLang="en-US" dirty="0"/>
          </a:p>
        </p:txBody>
      </p:sp>
      <p:sp>
        <p:nvSpPr>
          <p:cNvPr id="3" name="コンテンツ プレースホルダー 2">
            <a:extLst>
              <a:ext uri="{FF2B5EF4-FFF2-40B4-BE49-F238E27FC236}">
                <a16:creationId xmlns:a16="http://schemas.microsoft.com/office/drawing/2014/main" id="{B1EB223F-CCC7-42D2-9432-4334745B428B}"/>
              </a:ext>
            </a:extLst>
          </p:cNvPr>
          <p:cNvSpPr>
            <a:spLocks noGrp="1"/>
          </p:cNvSpPr>
          <p:nvPr>
            <p:ph idx="1"/>
          </p:nvPr>
        </p:nvSpPr>
        <p:spPr/>
        <p:txBody>
          <a:bodyPr/>
          <a:lstStyle/>
          <a:p>
            <a:r>
              <a:rPr kumimoji="1" lang="ja-JP" altLang="en-US" dirty="0"/>
              <a:t>横浜は文化の最先端を行っており、異国の雰囲気を出した建物や歴史的に古い建物がたくさんあります。それらを見やすい形で見てもらって知ってもらいたい。</a:t>
            </a:r>
          </a:p>
        </p:txBody>
      </p:sp>
    </p:spTree>
    <p:extLst>
      <p:ext uri="{BB962C8B-B14F-4D97-AF65-F5344CB8AC3E}">
        <p14:creationId xmlns:p14="http://schemas.microsoft.com/office/powerpoint/2010/main" val="4279206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91706" y="1736726"/>
            <a:ext cx="11844068" cy="2852737"/>
          </a:xfrm>
        </p:spPr>
        <p:txBody>
          <a:bodyPr/>
          <a:lstStyle/>
          <a:p>
            <a:r>
              <a:rPr lang="ja-JP" altLang="en-US" dirty="0"/>
              <a:t>具体的な</a:t>
            </a:r>
            <a:r>
              <a:rPr kumimoji="1" lang="ja-JP" altLang="en-US" dirty="0"/>
              <a:t>プロジェクト目標</a:t>
            </a:r>
            <a:br>
              <a:rPr kumimoji="1" lang="en-US" altLang="ja-JP" dirty="0"/>
            </a:br>
            <a:r>
              <a:rPr kumimoji="1" lang="ja-JP" altLang="en-US" dirty="0"/>
              <a:t>具体的</a:t>
            </a:r>
            <a:r>
              <a:rPr lang="ja-JP" altLang="en-US" dirty="0"/>
              <a:t>なコンテンツの仕様</a:t>
            </a:r>
            <a:endParaRPr kumimoji="1" lang="ja-JP" altLang="en-US" dirty="0"/>
          </a:p>
        </p:txBody>
      </p:sp>
    </p:spTree>
    <p:extLst>
      <p:ext uri="{BB962C8B-B14F-4D97-AF65-F5344CB8AC3E}">
        <p14:creationId xmlns:p14="http://schemas.microsoft.com/office/powerpoint/2010/main" val="1424694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9"/>
          <p:cNvSpPr>
            <a:spLocks noGrp="1"/>
          </p:cNvSpPr>
          <p:nvPr>
            <p:ph type="title"/>
          </p:nvPr>
        </p:nvSpPr>
        <p:spPr>
          <a:xfrm>
            <a:off x="107743" y="187746"/>
            <a:ext cx="9905998" cy="1478570"/>
          </a:xfrm>
        </p:spPr>
        <p:txBody>
          <a:bodyPr/>
          <a:lstStyle/>
          <a:p>
            <a:br>
              <a:rPr lang="en-US" altLang="ja-JP" b="1" dirty="0"/>
            </a:br>
            <a:r>
              <a:rPr lang="ja-JP" altLang="en-US" b="1" dirty="0"/>
              <a:t>博物館の資料の一つとして</a:t>
            </a:r>
            <a:r>
              <a:rPr lang="en-US" altLang="ja-JP" b="1" dirty="0"/>
              <a:t>…</a:t>
            </a:r>
            <a:endParaRPr kumimoji="1" lang="ja-JP" altLang="en-US" b="1" dirty="0"/>
          </a:p>
        </p:txBody>
      </p:sp>
      <p:pic>
        <p:nvPicPr>
          <p:cNvPr id="5" name="図 4">
            <a:extLst>
              <a:ext uri="{FF2B5EF4-FFF2-40B4-BE49-F238E27FC236}">
                <a16:creationId xmlns:a16="http://schemas.microsoft.com/office/drawing/2014/main" id="{6E094D1A-419F-46E6-8A0D-7F6BE9C0B1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1054" y="2544854"/>
            <a:ext cx="5720946" cy="4288774"/>
          </a:xfrm>
          <a:prstGeom prst="rect">
            <a:avLst/>
          </a:prstGeom>
        </p:spPr>
      </p:pic>
      <p:pic>
        <p:nvPicPr>
          <p:cNvPr id="4" name="図 3">
            <a:extLst>
              <a:ext uri="{FF2B5EF4-FFF2-40B4-BE49-F238E27FC236}">
                <a16:creationId xmlns:a16="http://schemas.microsoft.com/office/drawing/2014/main" id="{4C792577-5643-4654-AB98-73213EA0EA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350" y="1666316"/>
            <a:ext cx="4044830" cy="2466230"/>
          </a:xfrm>
          <a:prstGeom prst="rect">
            <a:avLst/>
          </a:prstGeom>
        </p:spPr>
      </p:pic>
      <p:pic>
        <p:nvPicPr>
          <p:cNvPr id="7" name="図 6">
            <a:extLst>
              <a:ext uri="{FF2B5EF4-FFF2-40B4-BE49-F238E27FC236}">
                <a16:creationId xmlns:a16="http://schemas.microsoft.com/office/drawing/2014/main" id="{A6BD8D5A-600E-415C-872C-FB832A573D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2503" y="3830437"/>
            <a:ext cx="4385792" cy="3003191"/>
          </a:xfrm>
          <a:prstGeom prst="rect">
            <a:avLst/>
          </a:prstGeom>
        </p:spPr>
      </p:pic>
    </p:spTree>
    <p:extLst>
      <p:ext uri="{BB962C8B-B14F-4D97-AF65-F5344CB8AC3E}">
        <p14:creationId xmlns:p14="http://schemas.microsoft.com/office/powerpoint/2010/main" val="3098530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E8042F3-FACD-4B7A-9DA6-C1CA7E3350FE}"/>
              </a:ext>
            </a:extLst>
          </p:cNvPr>
          <p:cNvSpPr>
            <a:spLocks noGrp="1"/>
          </p:cNvSpPr>
          <p:nvPr>
            <p:ph type="title"/>
          </p:nvPr>
        </p:nvSpPr>
        <p:spPr/>
        <p:txBody>
          <a:bodyPr/>
          <a:lstStyle/>
          <a:p>
            <a:r>
              <a:rPr kumimoji="1" lang="en-US" altLang="ja-JP" dirty="0"/>
              <a:t>3D</a:t>
            </a:r>
            <a:r>
              <a:rPr kumimoji="1" lang="ja-JP" altLang="en-US" dirty="0"/>
              <a:t>モデルで歴史的な建造物を。</a:t>
            </a:r>
          </a:p>
        </p:txBody>
      </p:sp>
      <p:sp>
        <p:nvSpPr>
          <p:cNvPr id="3" name="コンテンツ プレースホルダー 2">
            <a:extLst>
              <a:ext uri="{FF2B5EF4-FFF2-40B4-BE49-F238E27FC236}">
                <a16:creationId xmlns:a16="http://schemas.microsoft.com/office/drawing/2014/main" id="{55C17B7A-64D1-4965-8828-7FE515D2DCFC}"/>
              </a:ext>
            </a:extLst>
          </p:cNvPr>
          <p:cNvSpPr>
            <a:spLocks noGrp="1"/>
          </p:cNvSpPr>
          <p:nvPr>
            <p:ph idx="1"/>
          </p:nvPr>
        </p:nvSpPr>
        <p:spPr/>
        <p:txBody>
          <a:bodyPr/>
          <a:lstStyle/>
          <a:p>
            <a:r>
              <a:rPr lang="ja-JP" altLang="en-US" dirty="0"/>
              <a:t>写真ではわかりずらいものでも</a:t>
            </a:r>
            <a:r>
              <a:rPr lang="en-US" altLang="ja-JP" dirty="0"/>
              <a:t>3D</a:t>
            </a:r>
            <a:r>
              <a:rPr lang="ja-JP" altLang="en-US" dirty="0"/>
              <a:t>では自分の見たい方向から見れるように行い、写真とは違った資料にするために</a:t>
            </a:r>
            <a:r>
              <a:rPr kumimoji="1" lang="ja-JP" altLang="en-US" dirty="0"/>
              <a:t>。</a:t>
            </a:r>
            <a:endParaRPr kumimoji="1" lang="en-US" altLang="ja-JP" dirty="0"/>
          </a:p>
          <a:p>
            <a:endParaRPr lang="en-US" altLang="ja-JP" dirty="0"/>
          </a:p>
          <a:p>
            <a:pPr marL="0" indent="0">
              <a:buNone/>
            </a:pPr>
            <a:endParaRPr kumimoji="1" lang="ja-JP" altLang="en-US" dirty="0"/>
          </a:p>
        </p:txBody>
      </p:sp>
    </p:spTree>
    <p:extLst>
      <p:ext uri="{BB962C8B-B14F-4D97-AF65-F5344CB8AC3E}">
        <p14:creationId xmlns:p14="http://schemas.microsoft.com/office/powerpoint/2010/main" val="10148634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回路">
  <a:themeElements>
    <a:clrScheme name="回路">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回路">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路">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TM04033919[[fn=回路]]</Template>
  <TotalTime>1185</TotalTime>
  <Words>586</Words>
  <Application>Microsoft Office PowerPoint</Application>
  <PresentationFormat>ワイド画面</PresentationFormat>
  <Paragraphs>73</Paragraphs>
  <Slides>17</Slides>
  <Notes>0</Notes>
  <HiddenSlides>0</HiddenSlides>
  <MMClips>0</MMClips>
  <ScaleCrop>false</ScaleCrop>
  <HeadingPairs>
    <vt:vector size="6" baseType="variant">
      <vt:variant>
        <vt:lpstr>使用されているフォント</vt:lpstr>
      </vt:variant>
      <vt:variant>
        <vt:i4>2</vt:i4>
      </vt:variant>
      <vt:variant>
        <vt:lpstr>テーマ</vt:lpstr>
      </vt:variant>
      <vt:variant>
        <vt:i4>1</vt:i4>
      </vt:variant>
      <vt:variant>
        <vt:lpstr>スライド タイトル</vt:lpstr>
      </vt:variant>
      <vt:variant>
        <vt:i4>17</vt:i4>
      </vt:variant>
    </vt:vector>
  </HeadingPairs>
  <TitlesOfParts>
    <vt:vector size="20" baseType="lpstr">
      <vt:lpstr>Arial</vt:lpstr>
      <vt:lpstr>Tw Cen MT</vt:lpstr>
      <vt:lpstr>回路</vt:lpstr>
      <vt:lpstr>桜木町・関内の昔の建物を３Dで疑似体験 </vt:lpstr>
      <vt:lpstr>プロジェクトの目的</vt:lpstr>
      <vt:lpstr>プロジェクトの目標</vt:lpstr>
      <vt:lpstr>どうして 関内・桜木町の建造物の再現なのか？</vt:lpstr>
      <vt:lpstr>あまり知られていない桜木町・関内は歴史的な建造物が多くあるという事を身近な人にも知ってもらうため</vt:lpstr>
      <vt:lpstr>再現理由  </vt:lpstr>
      <vt:lpstr>具体的なプロジェクト目標 具体的なコンテンツの仕様</vt:lpstr>
      <vt:lpstr> 博物館の資料の一つとして…</vt:lpstr>
      <vt:lpstr>3Dモデルで歴史的な建造物を。</vt:lpstr>
      <vt:lpstr>新規性</vt:lpstr>
      <vt:lpstr>作業報告　作成途中報告</vt:lpstr>
      <vt:lpstr>クライアント・エンドユーザー</vt:lpstr>
      <vt:lpstr>開発環境</vt:lpstr>
      <vt:lpstr>コスト</vt:lpstr>
      <vt:lpstr>開発チーム</vt:lpstr>
      <vt:lpstr>開発チーム</vt:lpstr>
      <vt:lpstr>その他</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観光客のための 京都観光案内 アプリケーション開発</dc:title>
  <dc:creator>阿井 上夫</dc:creator>
  <cp:lastModifiedBy>木村 優希</cp:lastModifiedBy>
  <cp:revision>82</cp:revision>
  <dcterms:created xsi:type="dcterms:W3CDTF">2021-05-31T13:08:29Z</dcterms:created>
  <dcterms:modified xsi:type="dcterms:W3CDTF">2021-12-02T09:47:37Z</dcterms:modified>
</cp:coreProperties>
</file>