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4"/>
  </p:notesMasterIdLst>
  <p:sldIdLst>
    <p:sldId id="293" r:id="rId2"/>
    <p:sldId id="322" r:id="rId3"/>
    <p:sldId id="294" r:id="rId4"/>
    <p:sldId id="324" r:id="rId5"/>
    <p:sldId id="321" r:id="rId6"/>
    <p:sldId id="323" r:id="rId7"/>
    <p:sldId id="348" r:id="rId8"/>
    <p:sldId id="349" r:id="rId9"/>
    <p:sldId id="350" r:id="rId10"/>
    <p:sldId id="336" r:id="rId11"/>
    <p:sldId id="325" r:id="rId12"/>
    <p:sldId id="326" r:id="rId13"/>
    <p:sldId id="327" r:id="rId14"/>
    <p:sldId id="328" r:id="rId15"/>
    <p:sldId id="329" r:id="rId16"/>
    <p:sldId id="330" r:id="rId17"/>
    <p:sldId id="331" r:id="rId18"/>
    <p:sldId id="333" r:id="rId19"/>
    <p:sldId id="332" r:id="rId20"/>
    <p:sldId id="334" r:id="rId21"/>
    <p:sldId id="338" r:id="rId22"/>
    <p:sldId id="351" r:id="rId23"/>
    <p:sldId id="340" r:id="rId24"/>
    <p:sldId id="342" r:id="rId25"/>
    <p:sldId id="343" r:id="rId26"/>
    <p:sldId id="344" r:id="rId27"/>
    <p:sldId id="345" r:id="rId28"/>
    <p:sldId id="346" r:id="rId29"/>
    <p:sldId id="354" r:id="rId30"/>
    <p:sldId id="355" r:id="rId31"/>
    <p:sldId id="347" r:id="rId32"/>
    <p:sldId id="29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5C3D81"/>
    <a:srgbClr val="3C4F8C"/>
    <a:srgbClr val="7565A4"/>
    <a:srgbClr val="916BA8"/>
    <a:srgbClr val="3B5AB3"/>
    <a:srgbClr val="B19CC5"/>
    <a:srgbClr val="2A4182"/>
    <a:srgbClr val="7D99CB"/>
    <a:srgbClr val="5E7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1899" autoAdjust="0"/>
  </p:normalViewPr>
  <p:slideViewPr>
    <p:cSldViewPr snapToGrid="0">
      <p:cViewPr>
        <p:scale>
          <a:sx n="100" d="100"/>
          <a:sy n="100" d="100"/>
        </p:scale>
        <p:origin x="10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6AC7E-0729-473F-8703-7EAEBB7F551C}" type="datetimeFigureOut">
              <a:rPr kumimoji="1" lang="ja-JP" altLang="en-US" smtClean="0"/>
              <a:t>2021/12/16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36C33-2381-4351-9282-C7DC04800B6A}" type="slidenum">
              <a:rPr kumimoji="1" lang="ja-JP" altLang="en-US" smtClean="0"/>
              <a:t>‹#›</a:t>
            </a:fld>
            <a:endParaRPr kumimoji="1" lang="ja-JP" altLang="en-US"/>
          </a:p>
        </p:txBody>
      </p:sp>
    </p:spTree>
    <p:extLst>
      <p:ext uri="{BB962C8B-B14F-4D97-AF65-F5344CB8AC3E}">
        <p14:creationId xmlns:p14="http://schemas.microsoft.com/office/powerpoint/2010/main" val="23188944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89674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2</a:t>
            </a:fld>
            <a:endParaRPr lang="ko-KR" altLang="en-US" dirty="0"/>
          </a:p>
        </p:txBody>
      </p:sp>
    </p:spTree>
    <p:extLst>
      <p:ext uri="{BB962C8B-B14F-4D97-AF65-F5344CB8AC3E}">
        <p14:creationId xmlns:p14="http://schemas.microsoft.com/office/powerpoint/2010/main" val="356522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141675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92592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0740D22-21F8-41B5-905E-18C560AA38F1}"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271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1995578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0740D22-21F8-41B5-905E-18C560AA38F1}"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7084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3563484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1394302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2196575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2021-12-16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p:nvPr>
        </p:nvSpPr>
        <p:spPr>
          <a:xfrm>
            <a:off x="1583500" y="2275712"/>
            <a:ext cx="11386105" cy="1585337"/>
          </a:xfrm>
        </p:spPr>
        <p:txBody>
          <a:bodyPr vert="horz" wrap="square" lIns="91440" tIns="45720" rIns="91440" bIns="45720" numCol="1" rtlCol="0" anchor="ctr" anchorCtr="0" compatLnSpc="1">
            <a:prstTxWarp prst="textNoShape">
              <a:avLst/>
            </a:prstTxWarp>
            <a:noAutofit/>
          </a:bodyPr>
          <a:lstStyle>
            <a:lvl1pPr marL="0" indent="0" algn="l"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b="0" kern="1200" baseline="0" dirty="0">
                <a:solidFill>
                  <a:srgbClr val="3C4F8C"/>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664374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2021-12-16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421501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p:cNvSpPr>
            <a:spLocks noGrp="1"/>
          </p:cNvSpPr>
          <p:nvPr>
            <p:ph type="title"/>
          </p:nvPr>
        </p:nvSpPr>
        <p:spPr>
          <a:xfrm>
            <a:off x="911424" y="116632"/>
            <a:ext cx="9956777"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tx1">
                    <a:lumMod val="65000"/>
                    <a:lumOff val="35000"/>
                  </a:schemeClr>
                </a:solidFill>
                <a:latin typeface="+mj-lt"/>
                <a:ea typeface="맑은 고딕"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a:latin typeface="+mj-lt"/>
              </a:defRPr>
            </a:lvl1pPr>
          </a:lstStyle>
          <a:p>
            <a:fld id="{ED3D6733-6F27-4404-AB51-585418F146E5}" type="datetimeFigureOut">
              <a:rPr lang="ko-KR" altLang="en-US" smtClean="0"/>
              <a:pPr/>
              <a:t>2021-12-16</a:t>
            </a:fld>
            <a:endParaRPr lang="ko-KR" altLang="en-US"/>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a:p>
        </p:txBody>
      </p:sp>
      <p:sp>
        <p:nvSpPr>
          <p:cNvPr id="6" name="내용 개체 틀 2"/>
          <p:cNvSpPr>
            <a:spLocks noGrp="1"/>
          </p:cNvSpPr>
          <p:nvPr>
            <p:ph idx="1"/>
          </p:nvPr>
        </p:nvSpPr>
        <p:spPr>
          <a:xfrm>
            <a:off x="653274" y="1268760"/>
            <a:ext cx="11203367" cy="4881686"/>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52663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192453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2021-12-16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62471" y="2708920"/>
            <a:ext cx="11267059" cy="1224136"/>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b="0" kern="1200" baseline="0" dirty="0">
                <a:solidFill>
                  <a:srgbClr val="3C4F8C"/>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375641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3473888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373423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97003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1234152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371402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287587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BA682FF-F9F6-4243-87C1-B1434EB32C2F}" type="datetimeFigureOut">
              <a:rPr kumimoji="1" lang="ja-JP" altLang="en-US" smtClean="0"/>
              <a:t>2021/12/16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40789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BA682FF-F9F6-4243-87C1-B1434EB32C2F}" type="datetimeFigureOut">
              <a:rPr kumimoji="1" lang="ja-JP" altLang="en-US" smtClean="0"/>
              <a:t>2021/12/16</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0740D22-21F8-41B5-905E-18C560AA38F1}" type="slidenum">
              <a:rPr kumimoji="1" lang="ja-JP" altLang="en-US" smtClean="0"/>
              <a:t>‹#›</a:t>
            </a:fld>
            <a:endParaRPr kumimoji="1" lang="ja-JP" altLang="en-US"/>
          </a:p>
        </p:txBody>
      </p:sp>
    </p:spTree>
    <p:extLst>
      <p:ext uri="{BB962C8B-B14F-4D97-AF65-F5344CB8AC3E}">
        <p14:creationId xmlns:p14="http://schemas.microsoft.com/office/powerpoint/2010/main" val="24144567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image" Target="../media/image22.jpg"/><Relationship Id="rId1" Type="http://schemas.openxmlformats.org/officeDocument/2006/relationships/slideLayout" Target="../slideLayouts/slideLayout19.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7.jpg"/><Relationship Id="rId2" Type="http://schemas.openxmlformats.org/officeDocument/2006/relationships/image" Target="../media/image22.jpg"/><Relationship Id="rId1" Type="http://schemas.openxmlformats.org/officeDocument/2006/relationships/slideLayout" Target="../slideLayouts/slideLayout1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9.xml"/><Relationship Id="rId5" Type="http://schemas.openxmlformats.org/officeDocument/2006/relationships/image" Target="../media/image33.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9.jpg"/><Relationship Id="rId1" Type="http://schemas.openxmlformats.org/officeDocument/2006/relationships/slideLayout" Target="../slideLayouts/slideLayout19.xml"/><Relationship Id="rId5" Type="http://schemas.openxmlformats.org/officeDocument/2006/relationships/image" Target="../media/image45.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2774382" y="1716705"/>
            <a:ext cx="8886147" cy="1585337"/>
          </a:xfrm>
        </p:spPr>
        <p:txBody>
          <a:bodyPr/>
          <a:lstStyle/>
          <a:p>
            <a:r>
              <a:rPr lang="ja-JP" altLang="ja-JP" sz="2800" b="1" dirty="0">
                <a:effectLst/>
                <a:latin typeface="游明朝" panose="02020400000000000000" pitchFamily="18" charset="-128"/>
                <a:ea typeface="游明朝" panose="02020400000000000000" pitchFamily="18" charset="-128"/>
                <a:cs typeface="Times New Roman" panose="02020603050405020304" pitchFamily="18" charset="0"/>
              </a:rPr>
              <a:t>キャリアパスポートを用いた</a:t>
            </a:r>
            <a:br>
              <a:rPr lang="en-US" altLang="ja-JP" sz="2800" b="1"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2800" b="1" dirty="0">
                <a:effectLst/>
                <a:latin typeface="游明朝" panose="02020400000000000000" pitchFamily="18" charset="-128"/>
                <a:ea typeface="游明朝" panose="02020400000000000000" pitchFamily="18" charset="-128"/>
                <a:cs typeface="Times New Roman" panose="02020603050405020304" pitchFamily="18" charset="0"/>
              </a:rPr>
              <a:t>自己分析補助</a:t>
            </a:r>
            <a:r>
              <a:rPr lang="en-US" altLang="ja-JP" sz="2800" b="1" dirty="0">
                <a:effectLst/>
                <a:latin typeface="Microsoft YaHei" panose="020B0503020204020204" pitchFamily="34" charset="-122"/>
                <a:ea typeface="Microsoft YaHei" panose="020B0503020204020204" pitchFamily="34" charset="-122"/>
                <a:cs typeface="Times New Roman" panose="02020603050405020304" pitchFamily="18" charset="0"/>
              </a:rPr>
              <a:t>web</a:t>
            </a:r>
            <a:r>
              <a:rPr lang="ja-JP" altLang="ja-JP" sz="2800" b="1" dirty="0">
                <a:effectLst/>
                <a:latin typeface="游明朝" panose="02020400000000000000" pitchFamily="18" charset="-128"/>
                <a:ea typeface="游明朝" panose="02020400000000000000" pitchFamily="18" charset="-128"/>
                <a:cs typeface="Times New Roman" panose="02020603050405020304" pitchFamily="18" charset="0"/>
              </a:rPr>
              <a:t>アプリケーション開発プロジェクト</a:t>
            </a:r>
            <a:endParaRPr lang="ko-KR" altLang="en-US" sz="2800" b="1" dirty="0">
              <a:solidFill>
                <a:schemeClr val="accent4">
                  <a:lumMod val="75000"/>
                </a:schemeClr>
              </a:solidFill>
              <a:latin typeface="游明朝" panose="02020400000000000000" pitchFamily="18" charset="-128"/>
            </a:endParaRPr>
          </a:p>
        </p:txBody>
      </p:sp>
      <p:sp>
        <p:nvSpPr>
          <p:cNvPr id="18" name="직사각형 17"/>
          <p:cNvSpPr/>
          <p:nvPr/>
        </p:nvSpPr>
        <p:spPr>
          <a:xfrm>
            <a:off x="2774382" y="3175084"/>
            <a:ext cx="6512678" cy="25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just"/>
            <a:r>
              <a:rPr lang="en-US" altLang="ja-JP" sz="105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Web</a:t>
            </a:r>
            <a:r>
              <a:rPr lang="ja-JP" altLang="en-US" sz="105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ja-JP" sz="105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application development project for self-analysis assistance on "carrier passport"</a:t>
            </a:r>
            <a:endParaRPr lang="ja-JP" altLang="ja-JP" sz="105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 name="テキスト ボックス 1">
            <a:extLst>
              <a:ext uri="{FF2B5EF4-FFF2-40B4-BE49-F238E27FC236}">
                <a16:creationId xmlns:a16="http://schemas.microsoft.com/office/drawing/2014/main" id="{C2E6C703-0488-41BD-B478-4EA4D573AEFA}"/>
              </a:ext>
            </a:extLst>
          </p:cNvPr>
          <p:cNvSpPr txBox="1"/>
          <p:nvPr/>
        </p:nvSpPr>
        <p:spPr>
          <a:xfrm>
            <a:off x="1828800" y="4403581"/>
            <a:ext cx="5839485" cy="1200329"/>
          </a:xfrm>
          <a:prstGeom prst="rect">
            <a:avLst/>
          </a:prstGeom>
          <a:noFill/>
        </p:spPr>
        <p:txBody>
          <a:bodyPr wrap="square" rtlCol="0">
            <a:spAutoFit/>
          </a:bodyPr>
          <a:lstStyle/>
          <a:p>
            <a:r>
              <a:rPr kumimoji="1" lang="en-US" altLang="ja-JP" b="1" dirty="0">
                <a:latin typeface="Microsoft YaHei" panose="020B0503020204020204" pitchFamily="34" charset="-122"/>
                <a:ea typeface="Microsoft YaHei" panose="020B0503020204020204" pitchFamily="34" charset="-122"/>
              </a:rPr>
              <a:t>Member</a:t>
            </a:r>
          </a:p>
          <a:p>
            <a:r>
              <a:rPr kumimoji="1" lang="ja-JP" altLang="en-US" b="1" dirty="0">
                <a:latin typeface="游明朝" panose="02020400000000000000" pitchFamily="18" charset="-128"/>
                <a:ea typeface="游明朝" panose="02020400000000000000" pitchFamily="18" charset="-128"/>
              </a:rPr>
              <a:t>プロジェクトマネージャー：小泉悠翔</a:t>
            </a:r>
            <a:endParaRPr kumimoji="1" lang="en-US" altLang="ja-JP" b="1" dirty="0">
              <a:latin typeface="游明朝" panose="02020400000000000000" pitchFamily="18" charset="-128"/>
              <a:ea typeface="游明朝" panose="02020400000000000000" pitchFamily="18" charset="-128"/>
            </a:endParaRPr>
          </a:p>
          <a:p>
            <a:r>
              <a:rPr kumimoji="1" lang="ja-JP" altLang="en-US" b="1" dirty="0">
                <a:latin typeface="游明朝" panose="02020400000000000000" pitchFamily="18" charset="-128"/>
                <a:ea typeface="游明朝" panose="02020400000000000000" pitchFamily="18" charset="-128"/>
              </a:rPr>
              <a:t>プログラム：青木翔太</a:t>
            </a:r>
            <a:r>
              <a:rPr kumimoji="1" lang="en-US" altLang="ja-JP" b="1" dirty="0">
                <a:latin typeface="游明朝" panose="02020400000000000000" pitchFamily="18" charset="-128"/>
                <a:ea typeface="游明朝" panose="02020400000000000000" pitchFamily="18" charset="-128"/>
              </a:rPr>
              <a:t>,</a:t>
            </a:r>
            <a:r>
              <a:rPr kumimoji="1" lang="ja-JP" altLang="en-US" b="1" dirty="0">
                <a:latin typeface="游明朝" panose="02020400000000000000" pitchFamily="18" charset="-128"/>
                <a:ea typeface="游明朝" panose="02020400000000000000" pitchFamily="18" charset="-128"/>
              </a:rPr>
              <a:t>池田啓太</a:t>
            </a:r>
            <a:endParaRPr kumimoji="1" lang="en-US" altLang="ja-JP" b="1" dirty="0">
              <a:latin typeface="游明朝" panose="02020400000000000000" pitchFamily="18" charset="-128"/>
              <a:ea typeface="游明朝" panose="02020400000000000000" pitchFamily="18" charset="-128"/>
            </a:endParaRPr>
          </a:p>
          <a:p>
            <a:r>
              <a:rPr kumimoji="1" lang="ja-JP" altLang="en-US" b="1" dirty="0">
                <a:latin typeface="游明朝" panose="02020400000000000000" pitchFamily="18" charset="-128"/>
                <a:ea typeface="游明朝" panose="02020400000000000000" pitchFamily="18" charset="-128"/>
              </a:rPr>
              <a:t>デザイン：宮島恭平</a:t>
            </a:r>
            <a:r>
              <a:rPr kumimoji="1" lang="en-US" altLang="ja-JP" b="1" dirty="0">
                <a:latin typeface="游明朝" panose="02020400000000000000" pitchFamily="18" charset="-128"/>
                <a:ea typeface="游明朝" panose="02020400000000000000" pitchFamily="18" charset="-128"/>
              </a:rPr>
              <a:t>,</a:t>
            </a:r>
            <a:r>
              <a:rPr kumimoji="1" lang="ja-JP" altLang="en-US" b="1" dirty="0">
                <a:latin typeface="游明朝" panose="02020400000000000000" pitchFamily="18" charset="-128"/>
                <a:ea typeface="游明朝" panose="02020400000000000000" pitchFamily="18" charset="-128"/>
              </a:rPr>
              <a:t>三田竜暉</a:t>
            </a:r>
            <a:r>
              <a:rPr kumimoji="1" lang="en-US" altLang="ja-JP" b="1" dirty="0">
                <a:latin typeface="游明朝" panose="02020400000000000000" pitchFamily="18" charset="-128"/>
                <a:ea typeface="游明朝" panose="02020400000000000000" pitchFamily="18" charset="-128"/>
              </a:rPr>
              <a:t>,</a:t>
            </a:r>
            <a:r>
              <a:rPr kumimoji="1" lang="ja-JP" altLang="en-US" b="1" dirty="0">
                <a:latin typeface="游明朝" panose="02020400000000000000" pitchFamily="18" charset="-128"/>
                <a:ea typeface="游明朝" panose="02020400000000000000" pitchFamily="18" charset="-128"/>
              </a:rPr>
              <a:t>石倉朋弥</a:t>
            </a:r>
          </a:p>
        </p:txBody>
      </p:sp>
      <p:sp>
        <p:nvSpPr>
          <p:cNvPr id="3" name="テキスト ボックス 2">
            <a:extLst>
              <a:ext uri="{FF2B5EF4-FFF2-40B4-BE49-F238E27FC236}">
                <a16:creationId xmlns:a16="http://schemas.microsoft.com/office/drawing/2014/main" id="{9F65699D-FE15-4965-ADB4-0151F1340278}"/>
              </a:ext>
            </a:extLst>
          </p:cNvPr>
          <p:cNvSpPr txBox="1"/>
          <p:nvPr/>
        </p:nvSpPr>
        <p:spPr>
          <a:xfrm>
            <a:off x="1266825" y="1931132"/>
            <a:ext cx="1840932" cy="1323439"/>
          </a:xfrm>
          <a:prstGeom prst="rect">
            <a:avLst/>
          </a:prstGeom>
          <a:noFill/>
        </p:spPr>
        <p:txBody>
          <a:bodyPr wrap="square" rtlCol="0">
            <a:spAutoFit/>
          </a:bodyPr>
          <a:lstStyle/>
          <a:p>
            <a:r>
              <a:rPr kumimoji="1" lang="en-US" altLang="ja-JP" sz="8000" dirty="0">
                <a:solidFill>
                  <a:srgbClr val="3C4F8C"/>
                </a:solidFill>
                <a:latin typeface="游明朝" panose="02020400000000000000" pitchFamily="18" charset="-128"/>
                <a:ea typeface="游明朝" panose="02020400000000000000" pitchFamily="18" charset="-128"/>
              </a:rPr>
              <a:t>A5</a:t>
            </a:r>
            <a:endParaRPr kumimoji="1" lang="ja-JP" altLang="en-US" sz="8000" dirty="0">
              <a:solidFill>
                <a:srgbClr val="3C4F8C"/>
              </a:solidFill>
              <a:latin typeface="游明朝" panose="02020400000000000000" pitchFamily="18" charset="-128"/>
              <a:ea typeface="游明朝" panose="02020400000000000000" pitchFamily="18" charset="-128"/>
            </a:endParaRPr>
          </a:p>
        </p:txBody>
      </p:sp>
      <p:cxnSp>
        <p:nvCxnSpPr>
          <p:cNvPr id="5" name="直線コネクタ 4">
            <a:extLst>
              <a:ext uri="{FF2B5EF4-FFF2-40B4-BE49-F238E27FC236}">
                <a16:creationId xmlns:a16="http://schemas.microsoft.com/office/drawing/2014/main" id="{9C7872C7-49D3-4F0C-93DE-34B231470558}"/>
              </a:ext>
            </a:extLst>
          </p:cNvPr>
          <p:cNvCxnSpPr>
            <a:cxnSpLocks/>
          </p:cNvCxnSpPr>
          <p:nvPr/>
        </p:nvCxnSpPr>
        <p:spPr>
          <a:xfrm flipH="1">
            <a:off x="619125" y="3099038"/>
            <a:ext cx="10629900" cy="0"/>
          </a:xfrm>
          <a:prstGeom prst="line">
            <a:avLst/>
          </a:prstGeom>
          <a:ln w="31750">
            <a:gradFill flip="none" rotWithShape="1">
              <a:gsLst>
                <a:gs pos="13000">
                  <a:srgbClr val="7565A4"/>
                </a:gs>
                <a:gs pos="52000">
                  <a:srgbClr val="5C3D81"/>
                </a:gs>
                <a:gs pos="100000">
                  <a:schemeClr val="bg1"/>
                </a:gs>
                <a:gs pos="0">
                  <a:schemeClr val="bg1">
                    <a:alpha val="0"/>
                  </a:schemeClr>
                </a:gs>
                <a:gs pos="87000">
                  <a:srgbClr val="7565A4"/>
                </a:gs>
              </a:gsLst>
              <a:path path="circle">
                <a:fillToRect l="100000" t="100000"/>
              </a:path>
              <a:tileRect r="-100000" b="-100000"/>
            </a:gradFill>
          </a:ln>
        </p:spPr>
        <p:style>
          <a:lnRef idx="3">
            <a:schemeClr val="dk1"/>
          </a:lnRef>
          <a:fillRef idx="0">
            <a:schemeClr val="dk1"/>
          </a:fillRef>
          <a:effectRef idx="2">
            <a:schemeClr val="dk1"/>
          </a:effectRef>
          <a:fontRef idx="minor">
            <a:schemeClr val="tx1"/>
          </a:fontRef>
        </p:style>
      </p:cxnSp>
      <p:cxnSp>
        <p:nvCxnSpPr>
          <p:cNvPr id="8" name="直線コネクタ 7">
            <a:extLst>
              <a:ext uri="{FF2B5EF4-FFF2-40B4-BE49-F238E27FC236}">
                <a16:creationId xmlns:a16="http://schemas.microsoft.com/office/drawing/2014/main" id="{FE0EA4AC-05D0-4791-8225-926E36739F17}"/>
              </a:ext>
            </a:extLst>
          </p:cNvPr>
          <p:cNvCxnSpPr>
            <a:cxnSpLocks/>
          </p:cNvCxnSpPr>
          <p:nvPr/>
        </p:nvCxnSpPr>
        <p:spPr>
          <a:xfrm flipV="1">
            <a:off x="2705100" y="1594088"/>
            <a:ext cx="0" cy="2434987"/>
          </a:xfrm>
          <a:prstGeom prst="line">
            <a:avLst/>
          </a:prstGeom>
          <a:ln w="31750">
            <a:gradFill flip="none" rotWithShape="1">
              <a:gsLst>
                <a:gs pos="29000">
                  <a:srgbClr val="7565A4"/>
                </a:gs>
                <a:gs pos="52000">
                  <a:srgbClr val="5C3D81"/>
                </a:gs>
                <a:gs pos="100000">
                  <a:schemeClr val="bg1"/>
                </a:gs>
                <a:gs pos="0">
                  <a:schemeClr val="bg1">
                    <a:alpha val="0"/>
                  </a:schemeClr>
                </a:gs>
                <a:gs pos="87000">
                  <a:srgbClr val="7565A4"/>
                </a:gs>
              </a:gsLst>
              <a:path path="circle">
                <a:fillToRect l="100000" t="100000"/>
              </a:path>
              <a:tileRect r="-100000" b="-100000"/>
            </a:gradFill>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871332" y="1601145"/>
            <a:ext cx="6368405" cy="1472011"/>
            <a:chOff x="1347332" y="1457129"/>
            <a:chExt cx="6368405" cy="1472011"/>
          </a:xfrm>
        </p:grpSpPr>
        <p:sp>
          <p:nvSpPr>
            <p:cNvPr id="6" name="타원 5"/>
            <p:cNvSpPr/>
            <p:nvPr/>
          </p:nvSpPr>
          <p:spPr bwMode="auto">
            <a:xfrm>
              <a:off x="4095917" y="1457129"/>
              <a:ext cx="871236" cy="871235"/>
            </a:xfrm>
            <a:prstGeom prst="ellipse">
              <a:avLst/>
            </a:prstGeom>
            <a:solidFill>
              <a:srgbClr val="5E7ACA"/>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3000" dirty="0">
                <a:solidFill>
                  <a:schemeClr val="tx1">
                    <a:lumMod val="75000"/>
                    <a:lumOff val="25000"/>
                  </a:schemeClr>
                </a:solidFill>
                <a:latin typeface="+mj-lt"/>
                <a:ea typeface="맑은 고딕" pitchFamily="50" charset="-127"/>
              </a:endParaRPr>
            </a:p>
          </p:txBody>
        </p:sp>
        <p:sp>
          <p:nvSpPr>
            <p:cNvPr id="10" name="Text Box 5"/>
            <p:cNvSpPr txBox="1">
              <a:spLocks noChangeArrowheads="1"/>
            </p:cNvSpPr>
            <p:nvPr/>
          </p:nvSpPr>
          <p:spPr bwMode="auto">
            <a:xfrm>
              <a:off x="1347332" y="2467475"/>
              <a:ext cx="6368405"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2400" b="1" dirty="0">
                  <a:solidFill>
                    <a:schemeClr val="bg1">
                      <a:lumMod val="65000"/>
                    </a:schemeClr>
                  </a:solidFill>
                  <a:latin typeface="+mj-lt"/>
                  <a:ea typeface="맑은 고딕" pitchFamily="50" charset="-127"/>
                  <a:cs typeface="굴림" pitchFamily="50" charset="-127"/>
                </a:rPr>
                <a:t> 	</a:t>
              </a:r>
              <a:r>
                <a:rPr kumimoji="1" lang="ja-JP" altLang="en-US" sz="2400" b="1" dirty="0">
                  <a:latin typeface="+mj-lt"/>
                  <a:ea typeface="맑은 고딕" pitchFamily="50" charset="-127"/>
                  <a:cs typeface="굴림" pitchFamily="50" charset="-127"/>
                </a:rPr>
                <a:t>クライアント</a:t>
              </a:r>
              <a:r>
                <a:rPr kumimoji="1" lang="en-US" altLang="ja-JP" sz="2400" b="1" dirty="0">
                  <a:latin typeface="+mj-lt"/>
                  <a:ea typeface="맑은 고딕" pitchFamily="50" charset="-127"/>
                  <a:cs typeface="굴림" pitchFamily="50" charset="-127"/>
                </a:rPr>
                <a:t>,</a:t>
              </a:r>
              <a:r>
                <a:rPr kumimoji="1" lang="ja-JP" altLang="en-US" sz="2400" b="1" dirty="0">
                  <a:latin typeface="+mj-lt"/>
                  <a:ea typeface="맑은 고딕" pitchFamily="50" charset="-127"/>
                  <a:cs typeface="굴림" pitchFamily="50" charset="-127"/>
                </a:rPr>
                <a:t>エンドユーザーについて</a:t>
              </a:r>
              <a:endParaRPr kumimoji="1" lang="en-US" altLang="ko-KR" sz="2400" b="1" dirty="0">
                <a:latin typeface="+mj-lt"/>
                <a:ea typeface="맑은 고딕" pitchFamily="50" charset="-127"/>
                <a:cs typeface="굴림" pitchFamily="50" charset="-127"/>
              </a:endParaRPr>
            </a:p>
          </p:txBody>
        </p:sp>
        <p:sp>
          <p:nvSpPr>
            <p:cNvPr id="11" name="Text Box 4"/>
            <p:cNvSpPr txBox="1">
              <a:spLocks noChangeArrowheads="1"/>
            </p:cNvSpPr>
            <p:nvPr/>
          </p:nvSpPr>
          <p:spPr bwMode="auto">
            <a:xfrm>
              <a:off x="4214434" y="1600360"/>
              <a:ext cx="643125"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3200" b="1" dirty="0">
                  <a:solidFill>
                    <a:schemeClr val="bg1"/>
                  </a:solidFill>
                  <a:latin typeface="+mj-lt"/>
                  <a:ea typeface="맑은 고딕" pitchFamily="50" charset="-127"/>
                  <a:cs typeface="굴림" pitchFamily="50" charset="-127"/>
                </a:rPr>
                <a:t>02</a:t>
              </a:r>
              <a:endParaRPr kumimoji="1" lang="ko-KR" altLang="ko-KR" sz="3200" b="1" dirty="0">
                <a:solidFill>
                  <a:schemeClr val="bg1"/>
                </a:solidFill>
                <a:latin typeface="+mj-lt"/>
                <a:ea typeface="맑은 고딕" pitchFamily="50" charset="-127"/>
                <a:cs typeface="굴림" pitchFamily="50" charset="-127"/>
              </a:endParaRPr>
            </a:p>
          </p:txBody>
        </p:sp>
      </p:grpSp>
      <p:sp>
        <p:nvSpPr>
          <p:cNvPr id="14" name="Text Box 11">
            <a:extLst>
              <a:ext uri="{FF2B5EF4-FFF2-40B4-BE49-F238E27FC236}">
                <a16:creationId xmlns:a16="http://schemas.microsoft.com/office/drawing/2014/main" id="{AFECA901-FEFE-434A-B5ED-0F39530DD5C6}"/>
              </a:ext>
            </a:extLst>
          </p:cNvPr>
          <p:cNvSpPr txBox="1">
            <a:spLocks noChangeArrowheads="1"/>
          </p:cNvSpPr>
          <p:nvPr/>
        </p:nvSpPr>
        <p:spPr bwMode="auto">
          <a:xfrm>
            <a:off x="4906828" y="3039053"/>
            <a:ext cx="3168650" cy="246221"/>
          </a:xfrm>
          <a:prstGeom prst="rect">
            <a:avLst/>
          </a:prstGeom>
          <a:noFill/>
          <a:ln w="9525">
            <a:noFill/>
            <a:miter lim="800000"/>
            <a:headEnd/>
            <a:tailEnd/>
          </a:ln>
          <a:effectLst/>
        </p:spPr>
        <p:txBody>
          <a:bodyPr anchor="ctr">
            <a:spAutoFit/>
          </a:bodyPr>
          <a:lstStyle/>
          <a:p>
            <a:pPr>
              <a:lnSpc>
                <a:spcPts val="1200"/>
              </a:lnSpc>
              <a:defRPr/>
            </a:pPr>
            <a:r>
              <a:rPr lang="ja-JP" altLang="en-US" sz="1100" dirty="0">
                <a:solidFill>
                  <a:schemeClr val="tx1">
                    <a:lumMod val="65000"/>
                    <a:lumOff val="35000"/>
                  </a:schemeClr>
                </a:solidFill>
                <a:latin typeface="+mj-lt"/>
                <a:ea typeface="맑은 고딕" pitchFamily="50" charset="-127"/>
                <a:cs typeface="굴림" pitchFamily="50" charset="-127"/>
              </a:rPr>
              <a:t>クライアント</a:t>
            </a:r>
            <a:r>
              <a:rPr lang="en-US" altLang="ja-JP" sz="1100" dirty="0">
                <a:solidFill>
                  <a:schemeClr val="tx1">
                    <a:lumMod val="65000"/>
                    <a:lumOff val="35000"/>
                  </a:schemeClr>
                </a:solidFill>
                <a:latin typeface="+mj-lt"/>
                <a:ea typeface="맑은 고딕" pitchFamily="50" charset="-127"/>
                <a:cs typeface="굴림" pitchFamily="50" charset="-127"/>
              </a:rPr>
              <a:t>,</a:t>
            </a:r>
            <a:r>
              <a:rPr lang="ja-JP" altLang="en-US" sz="1100" dirty="0">
                <a:solidFill>
                  <a:schemeClr val="tx1">
                    <a:lumMod val="65000"/>
                    <a:lumOff val="35000"/>
                  </a:schemeClr>
                </a:solidFill>
                <a:latin typeface="+mj-lt"/>
                <a:ea typeface="맑은 고딕" pitchFamily="50" charset="-127"/>
                <a:cs typeface="굴림" pitchFamily="50" charset="-127"/>
              </a:rPr>
              <a:t>エンドユーザー</a:t>
            </a:r>
            <a:r>
              <a:rPr kumimoji="1" lang="en-US" altLang="ja-JP" sz="1100" dirty="0">
                <a:solidFill>
                  <a:schemeClr val="tx1">
                    <a:lumMod val="50000"/>
                    <a:lumOff val="50000"/>
                  </a:schemeClr>
                </a:solidFill>
                <a:latin typeface="+mj-lt"/>
                <a:ea typeface="맑은 고딕" pitchFamily="50" charset="-127"/>
                <a:cs typeface="굴림" pitchFamily="50" charset="-127"/>
              </a:rPr>
              <a:t>( P11 )</a:t>
            </a:r>
            <a:endParaRPr kumimoji="1" lang="en-US" altLang="ko-KR" sz="1100" dirty="0">
              <a:solidFill>
                <a:schemeClr val="tx1">
                  <a:lumMod val="50000"/>
                  <a:lumOff val="50000"/>
                </a:schemeClr>
              </a:solidFill>
              <a:latin typeface="+mj-lt"/>
              <a:ea typeface="맑은 고딕" pitchFamily="50" charset="-127"/>
              <a:cs typeface="굴림" pitchFamily="50" charset="-127"/>
            </a:endParaRPr>
          </a:p>
        </p:txBody>
      </p:sp>
      <p:sp>
        <p:nvSpPr>
          <p:cNvPr id="15" name="Text Box 9">
            <a:extLst>
              <a:ext uri="{FF2B5EF4-FFF2-40B4-BE49-F238E27FC236}">
                <a16:creationId xmlns:a16="http://schemas.microsoft.com/office/drawing/2014/main" id="{9D963527-BADA-4BDF-AE20-E046B6094E3E}"/>
              </a:ext>
            </a:extLst>
          </p:cNvPr>
          <p:cNvSpPr txBox="1">
            <a:spLocks noChangeArrowheads="1"/>
          </p:cNvSpPr>
          <p:nvPr/>
        </p:nvSpPr>
        <p:spPr bwMode="auto">
          <a:xfrm>
            <a:off x="4362158" y="3285274"/>
            <a:ext cx="4038804" cy="28299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indent="-228600" fontAlgn="base">
              <a:lnSpc>
                <a:spcPct val="200000"/>
              </a:lnSpc>
              <a:spcBef>
                <a:spcPct val="0"/>
              </a:spcBef>
              <a:spcAft>
                <a:spcPct val="0"/>
              </a:spcAft>
              <a:buFont typeface="+mj-lt"/>
              <a:buAutoNum type="arabicPeriod"/>
            </a:pPr>
            <a:r>
              <a:rPr kumimoji="1" lang="ko-KR" altLang="ko-KR" sz="1300" dirty="0">
                <a:solidFill>
                  <a:schemeClr val="tx1">
                    <a:lumMod val="50000"/>
                    <a:lumOff val="50000"/>
                  </a:schemeClr>
                </a:solidFill>
                <a:latin typeface="+mj-lt"/>
                <a:ea typeface="맑은 고딕" pitchFamily="50" charset="-127"/>
                <a:cs typeface="굴림" pitchFamily="50" charset="-127"/>
              </a:rPr>
              <a:t> </a:t>
            </a:r>
            <a:r>
              <a:rPr kumimoji="1" lang="ja-JP" altLang="en-US" sz="1300" dirty="0">
                <a:solidFill>
                  <a:schemeClr val="tx1">
                    <a:lumMod val="50000"/>
                    <a:lumOff val="50000"/>
                  </a:schemeClr>
                </a:solidFill>
                <a:latin typeface="+mj-lt"/>
                <a:ea typeface="맑은 고딕" pitchFamily="50" charset="-127"/>
                <a:cs typeface="굴림" pitchFamily="50" charset="-127"/>
              </a:rPr>
              <a:t>茅ヶ崎市が抱えている問題について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P12 )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茅ヶ崎市の導入状況の有無について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P13 )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茅ヶ崎市の参加意向の有無について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P14 )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茅ヶ崎市の導入状況について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P15 )</a:t>
            </a: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a:t>
            </a:r>
            <a:r>
              <a:rPr kumimoji="1" lang="en-US" altLang="ja-JP" sz="1300" dirty="0">
                <a:solidFill>
                  <a:schemeClr val="tx1">
                    <a:lumMod val="50000"/>
                    <a:lumOff val="50000"/>
                  </a:schemeClr>
                </a:solidFill>
                <a:latin typeface="+mj-lt"/>
                <a:ea typeface="맑은 고딕" pitchFamily="50" charset="-127"/>
                <a:cs typeface="굴림" pitchFamily="50" charset="-127"/>
              </a:rPr>
              <a:t>ICT</a:t>
            </a:r>
            <a:r>
              <a:rPr kumimoji="1" lang="ja-JP" altLang="en-US" sz="1300" dirty="0">
                <a:solidFill>
                  <a:schemeClr val="tx1">
                    <a:lumMod val="50000"/>
                    <a:lumOff val="50000"/>
                  </a:schemeClr>
                </a:solidFill>
                <a:latin typeface="+mj-lt"/>
                <a:ea typeface="맑은 고딕" pitchFamily="50" charset="-127"/>
                <a:cs typeface="굴림" pitchFamily="50" charset="-127"/>
              </a:rPr>
              <a:t>環境の整備状況について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P16 )</a:t>
            </a: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茅ヶ崎市の財政状況について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P17 )</a:t>
            </a: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茅ヶ崎市について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P18~20 )</a:t>
            </a:r>
          </a:p>
        </p:txBody>
      </p:sp>
    </p:spTree>
    <p:extLst>
      <p:ext uri="{BB962C8B-B14F-4D97-AF65-F5344CB8AC3E}">
        <p14:creationId xmlns:p14="http://schemas.microsoft.com/office/powerpoint/2010/main" val="297066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2110263" y="2487959"/>
            <a:ext cx="2941978" cy="360015"/>
          </a:xfrm>
        </p:spPr>
        <p:txBody>
          <a:bodyPr>
            <a:noAutofit/>
          </a:bodyPr>
          <a:lstStyle/>
          <a:p>
            <a:r>
              <a:rPr lang="ja-JP" altLang="en-US" sz="2400" b="1" i="0" dirty="0">
                <a:solidFill>
                  <a:schemeClr val="tx1"/>
                </a:solidFill>
              </a:rPr>
              <a:t>クライアント</a:t>
            </a:r>
            <a:endParaRPr lang="ko-KR" altLang="en-US" sz="2400" b="1" i="0" dirty="0">
              <a:solidFill>
                <a:schemeClr val="tx1"/>
              </a:solidFill>
            </a:endParaRPr>
          </a:p>
        </p:txBody>
      </p:sp>
      <p:sp>
        <p:nvSpPr>
          <p:cNvPr id="13" name="내용 개체 틀 36">
            <a:extLst>
              <a:ext uri="{FF2B5EF4-FFF2-40B4-BE49-F238E27FC236}">
                <a16:creationId xmlns:a16="http://schemas.microsoft.com/office/drawing/2014/main" id="{A89B1B00-83A7-4639-A915-0BCA36A8AA49}"/>
              </a:ext>
            </a:extLst>
          </p:cNvPr>
          <p:cNvSpPr txBox="1">
            <a:spLocks/>
          </p:cNvSpPr>
          <p:nvPr/>
        </p:nvSpPr>
        <p:spPr>
          <a:xfrm>
            <a:off x="6339363" y="2487959"/>
            <a:ext cx="2941978"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b="1" i="0" dirty="0">
                <a:solidFill>
                  <a:schemeClr val="tx1"/>
                </a:solidFill>
              </a:rPr>
              <a:t>茅ヶ崎市</a:t>
            </a:r>
            <a:endParaRPr lang="ko-KR" altLang="en-US" sz="2400" b="1" i="0" dirty="0">
              <a:solidFill>
                <a:schemeClr val="tx1"/>
              </a:solidFill>
            </a:endParaRPr>
          </a:p>
        </p:txBody>
      </p:sp>
      <p:sp>
        <p:nvSpPr>
          <p:cNvPr id="14" name="내용 개체 틀 36">
            <a:extLst>
              <a:ext uri="{FF2B5EF4-FFF2-40B4-BE49-F238E27FC236}">
                <a16:creationId xmlns:a16="http://schemas.microsoft.com/office/drawing/2014/main" id="{319026C8-A280-4053-9802-52DC774B494E}"/>
              </a:ext>
            </a:extLst>
          </p:cNvPr>
          <p:cNvSpPr txBox="1">
            <a:spLocks/>
          </p:cNvSpPr>
          <p:nvPr/>
        </p:nvSpPr>
        <p:spPr>
          <a:xfrm>
            <a:off x="2110263" y="4031868"/>
            <a:ext cx="2537937"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b="1" i="0" dirty="0">
                <a:solidFill>
                  <a:schemeClr val="tx1"/>
                </a:solidFill>
              </a:rPr>
              <a:t>エンドユーザー</a:t>
            </a:r>
            <a:endParaRPr lang="ko-KR" altLang="en-US" sz="2400" b="1" i="0" dirty="0">
              <a:solidFill>
                <a:schemeClr val="tx1"/>
              </a:solidFill>
            </a:endParaRPr>
          </a:p>
        </p:txBody>
      </p:sp>
      <p:sp>
        <p:nvSpPr>
          <p:cNvPr id="16" name="내용 개체 틀 36">
            <a:extLst>
              <a:ext uri="{FF2B5EF4-FFF2-40B4-BE49-F238E27FC236}">
                <a16:creationId xmlns:a16="http://schemas.microsoft.com/office/drawing/2014/main" id="{FA386895-3FE4-46FC-A899-81854A01299B}"/>
              </a:ext>
            </a:extLst>
          </p:cNvPr>
          <p:cNvSpPr txBox="1">
            <a:spLocks/>
          </p:cNvSpPr>
          <p:nvPr/>
        </p:nvSpPr>
        <p:spPr>
          <a:xfrm>
            <a:off x="6263163" y="4080459"/>
            <a:ext cx="4928712"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b="1" i="0" dirty="0">
                <a:solidFill>
                  <a:schemeClr val="tx1"/>
                </a:solidFill>
              </a:rPr>
              <a:t>教員</a:t>
            </a:r>
            <a:r>
              <a:rPr lang="en-US" altLang="ja-JP" sz="2400" b="1" i="0" dirty="0">
                <a:solidFill>
                  <a:schemeClr val="tx1"/>
                </a:solidFill>
              </a:rPr>
              <a:t>,</a:t>
            </a:r>
            <a:r>
              <a:rPr lang="ja-JP" altLang="en-US" sz="2400" b="1" i="0" dirty="0">
                <a:solidFill>
                  <a:schemeClr val="tx1"/>
                </a:solidFill>
              </a:rPr>
              <a:t>中学校生徒</a:t>
            </a:r>
            <a:r>
              <a:rPr lang="en-US" altLang="ja-JP" sz="2400" b="1" i="0" dirty="0">
                <a:solidFill>
                  <a:schemeClr val="tx1"/>
                </a:solidFill>
              </a:rPr>
              <a:t>,</a:t>
            </a:r>
            <a:r>
              <a:rPr lang="ja-JP" altLang="en-US" sz="2400" b="1" i="0" dirty="0">
                <a:solidFill>
                  <a:schemeClr val="tx1"/>
                </a:solidFill>
              </a:rPr>
              <a:t>保護者</a:t>
            </a:r>
            <a:endParaRPr lang="ko-KR" altLang="en-US" sz="2400" b="1" i="0" dirty="0">
              <a:solidFill>
                <a:schemeClr val="tx1"/>
              </a:solidFill>
            </a:endParaRPr>
          </a:p>
        </p:txBody>
      </p:sp>
      <p:pic>
        <p:nvPicPr>
          <p:cNvPr id="17" name="Google Shape;193;p14" descr="矢印: 直線 単色塗りつぶし">
            <a:extLst>
              <a:ext uri="{FF2B5EF4-FFF2-40B4-BE49-F238E27FC236}">
                <a16:creationId xmlns:a16="http://schemas.microsoft.com/office/drawing/2014/main" id="{829009B0-1B8F-450D-B2C6-5FB1A93622EA}"/>
              </a:ext>
            </a:extLst>
          </p:cNvPr>
          <p:cNvPicPr preferRelativeResize="0"/>
          <p:nvPr/>
        </p:nvPicPr>
        <p:blipFill rotWithShape="1">
          <a:blip r:embed="rId2">
            <a:alphaModFix/>
          </a:blip>
          <a:srcRect/>
          <a:stretch/>
        </p:blipFill>
        <p:spPr>
          <a:xfrm rot="10800000">
            <a:off x="4971157" y="2389638"/>
            <a:ext cx="712464" cy="712464"/>
          </a:xfrm>
          <a:prstGeom prst="rect">
            <a:avLst/>
          </a:prstGeom>
          <a:noFill/>
          <a:ln>
            <a:noFill/>
          </a:ln>
        </p:spPr>
      </p:pic>
      <p:pic>
        <p:nvPicPr>
          <p:cNvPr id="18" name="Google Shape;193;p14" descr="矢印: 直線 単色塗りつぶし">
            <a:extLst>
              <a:ext uri="{FF2B5EF4-FFF2-40B4-BE49-F238E27FC236}">
                <a16:creationId xmlns:a16="http://schemas.microsoft.com/office/drawing/2014/main" id="{C22F10C1-0C39-4B96-A602-3486969CF07F}"/>
              </a:ext>
            </a:extLst>
          </p:cNvPr>
          <p:cNvPicPr preferRelativeResize="0"/>
          <p:nvPr/>
        </p:nvPicPr>
        <p:blipFill rotWithShape="1">
          <a:blip r:embed="rId2">
            <a:alphaModFix/>
          </a:blip>
          <a:srcRect/>
          <a:stretch/>
        </p:blipFill>
        <p:spPr>
          <a:xfrm rot="10800000">
            <a:off x="4971157" y="3904234"/>
            <a:ext cx="712464" cy="712464"/>
          </a:xfrm>
          <a:prstGeom prst="rect">
            <a:avLst/>
          </a:prstGeom>
          <a:noFill/>
          <a:ln>
            <a:noFill/>
          </a:ln>
        </p:spPr>
      </p:pic>
    </p:spTree>
    <p:extLst>
      <p:ext uri="{BB962C8B-B14F-4D97-AF65-F5344CB8AC3E}">
        <p14:creationId xmlns:p14="http://schemas.microsoft.com/office/powerpoint/2010/main" val="336357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1.</a:t>
            </a:r>
            <a:r>
              <a:rPr lang="ja-JP" altLang="en-US" sz="1800" b="1" dirty="0">
                <a:solidFill>
                  <a:schemeClr val="tx1"/>
                </a:solidFill>
              </a:rPr>
              <a:t>茅ヶ崎市の抱えている問題について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5957449" y="4582492"/>
            <a:ext cx="45854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茅ヶ崎市地域情報化計画 </a:t>
            </a:r>
            <a:r>
              <a:rPr lang="en-US" altLang="ja-JP" sz="1100" dirty="0"/>
              <a:t>(</a:t>
            </a:r>
            <a:r>
              <a:rPr lang="ja-JP" altLang="en-US" sz="1100" dirty="0"/>
              <a:t>令和 </a:t>
            </a:r>
            <a:r>
              <a:rPr lang="en-US" altLang="ja-JP" sz="1100" dirty="0"/>
              <a:t>2</a:t>
            </a:r>
            <a:r>
              <a:rPr lang="ja-JP" altLang="en-US" sz="1100" dirty="0"/>
              <a:t>年 </a:t>
            </a:r>
            <a:r>
              <a:rPr lang="en-US" altLang="ja-JP" sz="1100" dirty="0"/>
              <a:t>7</a:t>
            </a:r>
            <a:r>
              <a:rPr lang="ja-JP" altLang="en-US" sz="1100" dirty="0"/>
              <a:t>月 改正 </a:t>
            </a:r>
            <a:r>
              <a:rPr lang="en-US" altLang="ja-JP" sz="1100" dirty="0"/>
              <a:t>)</a:t>
            </a:r>
            <a:endParaRPr lang="ko-KR" altLang="en-US" sz="1100" dirty="0"/>
          </a:p>
        </p:txBody>
      </p:sp>
      <p:pic>
        <p:nvPicPr>
          <p:cNvPr id="12" name="Google Shape;180;p13">
            <a:extLst>
              <a:ext uri="{FF2B5EF4-FFF2-40B4-BE49-F238E27FC236}">
                <a16:creationId xmlns:a16="http://schemas.microsoft.com/office/drawing/2014/main" id="{D11B1BF4-A3B9-4744-84FD-A1B185022B71}"/>
              </a:ext>
            </a:extLst>
          </p:cNvPr>
          <p:cNvPicPr preferRelativeResize="0"/>
          <p:nvPr/>
        </p:nvPicPr>
        <p:blipFill rotWithShape="1">
          <a:blip r:embed="rId2">
            <a:alphaModFix/>
            <a:grayscl/>
          </a:blip>
          <a:srcRect b="25391"/>
          <a:stretch/>
        </p:blipFill>
        <p:spPr>
          <a:xfrm>
            <a:off x="653274" y="1628775"/>
            <a:ext cx="5442726" cy="3133725"/>
          </a:xfrm>
          <a:prstGeom prst="rect">
            <a:avLst/>
          </a:prstGeom>
          <a:noFill/>
          <a:ln>
            <a:noFill/>
          </a:ln>
        </p:spPr>
      </p:pic>
      <p:sp>
        <p:nvSpPr>
          <p:cNvPr id="3" name="正方形/長方形 2">
            <a:extLst>
              <a:ext uri="{FF2B5EF4-FFF2-40B4-BE49-F238E27FC236}">
                <a16:creationId xmlns:a16="http://schemas.microsoft.com/office/drawing/2014/main" id="{7CFBE0F1-4CC1-4395-9A4F-ED5F530243A3}"/>
              </a:ext>
            </a:extLst>
          </p:cNvPr>
          <p:cNvSpPr/>
          <p:nvPr/>
        </p:nvSpPr>
        <p:spPr>
          <a:xfrm>
            <a:off x="1089212" y="2654380"/>
            <a:ext cx="4768663" cy="16318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4899" y="5227290"/>
            <a:ext cx="9243302" cy="10711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2000" b="1" i="0" dirty="0">
                <a:solidFill>
                  <a:schemeClr val="tx1"/>
                </a:solidFill>
                <a:latin typeface="Arial"/>
                <a:ea typeface="Arial"/>
                <a:cs typeface="Arial"/>
                <a:sym typeface="Arial"/>
              </a:rPr>
              <a:t>茅ケ崎市地域情報化計画によ</a:t>
            </a:r>
            <a:r>
              <a:rPr lang="ja-JP" altLang="en-US" sz="2000" b="1" i="0" dirty="0">
                <a:solidFill>
                  <a:schemeClr val="tx1"/>
                </a:solidFill>
                <a:latin typeface="Arial"/>
                <a:ea typeface="Arial"/>
                <a:cs typeface="Arial"/>
                <a:sym typeface="Arial"/>
              </a:rPr>
              <a:t>り、</a:t>
            </a:r>
            <a:endParaRPr lang="en-US" altLang="ja-JP" sz="2000" b="1" i="0" dirty="0">
              <a:solidFill>
                <a:schemeClr val="tx1"/>
              </a:solidFill>
              <a:latin typeface="Arial"/>
              <a:ea typeface="Arial"/>
              <a:cs typeface="Arial"/>
              <a:sym typeface="Arial"/>
            </a:endParaRPr>
          </a:p>
          <a:p>
            <a:r>
              <a:rPr lang="ja-JP" altLang="ja-JP" sz="2000" b="1" i="0" dirty="0">
                <a:solidFill>
                  <a:schemeClr val="tx1"/>
                </a:solidFill>
                <a:latin typeface="Arial"/>
                <a:ea typeface="Arial"/>
                <a:cs typeface="Arial"/>
                <a:sym typeface="Arial"/>
              </a:rPr>
              <a:t>ICT環境の発展</a:t>
            </a:r>
            <a:r>
              <a:rPr lang="en-US" altLang="ja-JP" sz="2000" b="1" i="0" dirty="0">
                <a:solidFill>
                  <a:schemeClr val="tx1"/>
                </a:solidFill>
                <a:latin typeface="Arial"/>
                <a:ea typeface="Arial"/>
                <a:cs typeface="Arial"/>
                <a:sym typeface="Arial"/>
              </a:rPr>
              <a:t>,</a:t>
            </a:r>
            <a:r>
              <a:rPr lang="ja-JP" altLang="ja-JP" sz="2000" b="1" i="0" dirty="0">
                <a:solidFill>
                  <a:schemeClr val="tx1"/>
                </a:solidFill>
                <a:latin typeface="Arial"/>
                <a:ea typeface="Arial"/>
                <a:cs typeface="Arial"/>
                <a:sym typeface="Arial"/>
              </a:rPr>
              <a:t>変化に応じた教育の検討が必要である</a:t>
            </a:r>
            <a:endParaRPr lang="ko-KR" altLang="en-US" sz="2000" b="1" i="0" dirty="0">
              <a:solidFill>
                <a:schemeClr val="tx1"/>
              </a:solidFill>
            </a:endParaRPr>
          </a:p>
        </p:txBody>
      </p:sp>
      <p:pic>
        <p:nvPicPr>
          <p:cNvPr id="13" name="Google Shape;193;p14" descr="矢印: 直線 単色塗りつぶし">
            <a:extLst>
              <a:ext uri="{FF2B5EF4-FFF2-40B4-BE49-F238E27FC236}">
                <a16:creationId xmlns:a16="http://schemas.microsoft.com/office/drawing/2014/main" id="{963138FF-326B-43A9-BC1C-05B2AA9E8EB9}"/>
              </a:ext>
            </a:extLst>
          </p:cNvPr>
          <p:cNvPicPr preferRelativeResize="0"/>
          <p:nvPr/>
        </p:nvPicPr>
        <p:blipFill rotWithShape="1">
          <a:blip r:embed="rId3">
            <a:alphaModFix/>
          </a:blip>
          <a:srcRect/>
          <a:stretch/>
        </p:blipFill>
        <p:spPr>
          <a:xfrm rot="10800000">
            <a:off x="911424" y="5075641"/>
            <a:ext cx="712464" cy="712464"/>
          </a:xfrm>
          <a:prstGeom prst="rect">
            <a:avLst/>
          </a:prstGeom>
          <a:noFill/>
          <a:ln>
            <a:noFill/>
          </a:ln>
        </p:spPr>
      </p:pic>
    </p:spTree>
    <p:extLst>
      <p:ext uri="{BB962C8B-B14F-4D97-AF65-F5344CB8AC3E}">
        <p14:creationId xmlns:p14="http://schemas.microsoft.com/office/powerpoint/2010/main" val="423675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2.</a:t>
            </a:r>
            <a:r>
              <a:rPr lang="ja-JP" altLang="en-US" sz="1800" b="1" dirty="0">
                <a:solidFill>
                  <a:schemeClr val="tx1"/>
                </a:solidFill>
              </a:rPr>
              <a:t>茅ヶ崎市の導入状況の有無について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2867025" y="4779342"/>
            <a:ext cx="45854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茅ヶ崎市地域情報化計画 </a:t>
            </a:r>
            <a:r>
              <a:rPr lang="en-US" altLang="ja-JP" sz="1100" dirty="0"/>
              <a:t>(</a:t>
            </a:r>
            <a:r>
              <a:rPr lang="ja-JP" altLang="en-US" sz="1100" dirty="0"/>
              <a:t>令和 </a:t>
            </a:r>
            <a:r>
              <a:rPr lang="en-US" altLang="ja-JP" sz="1100" dirty="0"/>
              <a:t>2</a:t>
            </a:r>
            <a:r>
              <a:rPr lang="ja-JP" altLang="en-US" sz="1100" dirty="0"/>
              <a:t>年 </a:t>
            </a:r>
            <a:r>
              <a:rPr lang="en-US" altLang="ja-JP" sz="1100" dirty="0"/>
              <a:t>7</a:t>
            </a:r>
            <a:r>
              <a:rPr lang="ja-JP" altLang="en-US" sz="1100" dirty="0"/>
              <a:t>月 改正 </a:t>
            </a:r>
            <a:r>
              <a:rPr lang="en-US" altLang="ja-JP" sz="1100" dirty="0"/>
              <a:t>)</a:t>
            </a:r>
            <a:endParaRPr lang="ko-KR" altLang="en-US" sz="1100" dirty="0"/>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4899" y="5242981"/>
            <a:ext cx="9243302" cy="10711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2000" b="1" i="0" dirty="0">
                <a:solidFill>
                  <a:srgbClr val="3F3F3F"/>
                </a:solidFill>
                <a:latin typeface="Arial"/>
                <a:ea typeface="Arial"/>
                <a:cs typeface="Arial"/>
                <a:sym typeface="Arial"/>
              </a:rPr>
              <a:t>現段階では検討中であるため</a:t>
            </a:r>
            <a:r>
              <a:rPr lang="en-US" altLang="ja-JP" sz="2000" b="1" i="0" dirty="0">
                <a:solidFill>
                  <a:srgbClr val="3F3F3F"/>
                </a:solidFill>
                <a:latin typeface="Arial"/>
                <a:ea typeface="Arial"/>
                <a:cs typeface="Arial"/>
                <a:sym typeface="Arial"/>
              </a:rPr>
              <a:t>,</a:t>
            </a:r>
          </a:p>
          <a:p>
            <a:r>
              <a:rPr lang="ja-JP" altLang="ja-JP" sz="2000" b="1" i="0" dirty="0">
                <a:solidFill>
                  <a:srgbClr val="3F3F3F"/>
                </a:solidFill>
                <a:latin typeface="Arial"/>
                <a:ea typeface="Arial"/>
                <a:cs typeface="Arial"/>
                <a:sym typeface="Arial"/>
              </a:rPr>
              <a:t>統合型校務支援システムは導入されていない</a:t>
            </a:r>
            <a:endParaRPr lang="ko-KR" altLang="en-US" sz="2000" b="1" i="0" dirty="0">
              <a:solidFill>
                <a:schemeClr val="tx1"/>
              </a:solidFill>
            </a:endParaRPr>
          </a:p>
        </p:txBody>
      </p:sp>
      <p:pic>
        <p:nvPicPr>
          <p:cNvPr id="13" name="Google Shape;190;p14">
            <a:extLst>
              <a:ext uri="{FF2B5EF4-FFF2-40B4-BE49-F238E27FC236}">
                <a16:creationId xmlns:a16="http://schemas.microsoft.com/office/drawing/2014/main" id="{CEBAB664-5082-4686-9F37-24DE57E2B8B1}"/>
              </a:ext>
            </a:extLst>
          </p:cNvPr>
          <p:cNvPicPr preferRelativeResize="0"/>
          <p:nvPr/>
        </p:nvPicPr>
        <p:blipFill rotWithShape="1">
          <a:blip r:embed="rId2">
            <a:alphaModFix/>
            <a:grayscl/>
          </a:blip>
          <a:srcRect b="29223"/>
          <a:stretch/>
        </p:blipFill>
        <p:spPr>
          <a:xfrm>
            <a:off x="832284" y="1743652"/>
            <a:ext cx="5125165" cy="2723963"/>
          </a:xfrm>
          <a:prstGeom prst="rect">
            <a:avLst/>
          </a:prstGeom>
          <a:noFill/>
          <a:ln>
            <a:noFill/>
          </a:ln>
        </p:spPr>
      </p:pic>
      <p:sp>
        <p:nvSpPr>
          <p:cNvPr id="3" name="正方形/長方形 2">
            <a:extLst>
              <a:ext uri="{FF2B5EF4-FFF2-40B4-BE49-F238E27FC236}">
                <a16:creationId xmlns:a16="http://schemas.microsoft.com/office/drawing/2014/main" id="{7CFBE0F1-4CC1-4395-9A4F-ED5F530243A3}"/>
              </a:ext>
            </a:extLst>
          </p:cNvPr>
          <p:cNvSpPr/>
          <p:nvPr/>
        </p:nvSpPr>
        <p:spPr>
          <a:xfrm>
            <a:off x="1751300" y="2235387"/>
            <a:ext cx="4206150" cy="6221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Google Shape;192;p14">
            <a:extLst>
              <a:ext uri="{FF2B5EF4-FFF2-40B4-BE49-F238E27FC236}">
                <a16:creationId xmlns:a16="http://schemas.microsoft.com/office/drawing/2014/main" id="{000C2953-94DF-487B-8B78-A132E8D027C1}"/>
              </a:ext>
            </a:extLst>
          </p:cNvPr>
          <p:cNvPicPr preferRelativeResize="0"/>
          <p:nvPr/>
        </p:nvPicPr>
        <p:blipFill rotWithShape="1">
          <a:blip r:embed="rId3">
            <a:alphaModFix/>
          </a:blip>
          <a:srcRect/>
          <a:stretch/>
        </p:blipFill>
        <p:spPr>
          <a:xfrm>
            <a:off x="7605430" y="1566038"/>
            <a:ext cx="3321654" cy="3213304"/>
          </a:xfrm>
          <a:prstGeom prst="rect">
            <a:avLst/>
          </a:prstGeom>
          <a:noFill/>
          <a:ln>
            <a:noFill/>
          </a:ln>
        </p:spPr>
      </p:pic>
      <p:pic>
        <p:nvPicPr>
          <p:cNvPr id="21" name="Google Shape;193;p14" descr="矢印: 直線 単色塗りつぶし">
            <a:extLst>
              <a:ext uri="{FF2B5EF4-FFF2-40B4-BE49-F238E27FC236}">
                <a16:creationId xmlns:a16="http://schemas.microsoft.com/office/drawing/2014/main" id="{C475AFAB-D492-48C3-A59A-B9DBF450BEAD}"/>
              </a:ext>
            </a:extLst>
          </p:cNvPr>
          <p:cNvPicPr preferRelativeResize="0"/>
          <p:nvPr/>
        </p:nvPicPr>
        <p:blipFill rotWithShape="1">
          <a:blip r:embed="rId4">
            <a:alphaModFix/>
          </a:blip>
          <a:srcRect/>
          <a:stretch/>
        </p:blipFill>
        <p:spPr>
          <a:xfrm rot="10800000">
            <a:off x="6425208" y="2145036"/>
            <a:ext cx="712464" cy="712464"/>
          </a:xfrm>
          <a:prstGeom prst="rect">
            <a:avLst/>
          </a:prstGeom>
          <a:noFill/>
          <a:ln>
            <a:noFill/>
          </a:ln>
        </p:spPr>
      </p:pic>
      <p:pic>
        <p:nvPicPr>
          <p:cNvPr id="22" name="Google Shape;193;p14" descr="矢印: 直線 単色塗りつぶし">
            <a:extLst>
              <a:ext uri="{FF2B5EF4-FFF2-40B4-BE49-F238E27FC236}">
                <a16:creationId xmlns:a16="http://schemas.microsoft.com/office/drawing/2014/main" id="{49964169-1FF6-4E47-9E98-BDE242B9C658}"/>
              </a:ext>
            </a:extLst>
          </p:cNvPr>
          <p:cNvPicPr preferRelativeResize="0"/>
          <p:nvPr/>
        </p:nvPicPr>
        <p:blipFill rotWithShape="1">
          <a:blip r:embed="rId4">
            <a:alphaModFix/>
          </a:blip>
          <a:srcRect/>
          <a:stretch/>
        </p:blipFill>
        <p:spPr>
          <a:xfrm rot="10800000">
            <a:off x="911424" y="5066116"/>
            <a:ext cx="712464" cy="712464"/>
          </a:xfrm>
          <a:prstGeom prst="rect">
            <a:avLst/>
          </a:prstGeom>
          <a:noFill/>
          <a:ln>
            <a:noFill/>
          </a:ln>
        </p:spPr>
      </p:pic>
    </p:spTree>
    <p:extLst>
      <p:ext uri="{BB962C8B-B14F-4D97-AF65-F5344CB8AC3E}">
        <p14:creationId xmlns:p14="http://schemas.microsoft.com/office/powerpoint/2010/main" val="385803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3.</a:t>
            </a:r>
            <a:r>
              <a:rPr lang="ja-JP" altLang="en-US" sz="1800" b="1" dirty="0">
                <a:solidFill>
                  <a:schemeClr val="tx1"/>
                </a:solidFill>
              </a:rPr>
              <a:t>茅ヶ崎市の参加意向の有無について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5432036" y="4276642"/>
            <a:ext cx="45854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茅ヶ崎市地域情報化計画 </a:t>
            </a:r>
            <a:r>
              <a:rPr lang="en-US" altLang="ja-JP" sz="1100" dirty="0"/>
              <a:t>(</a:t>
            </a:r>
            <a:r>
              <a:rPr lang="ja-JP" altLang="en-US" sz="1100" dirty="0"/>
              <a:t>令和 </a:t>
            </a:r>
            <a:r>
              <a:rPr lang="en-US" altLang="ja-JP" sz="1100" dirty="0"/>
              <a:t>2</a:t>
            </a:r>
            <a:r>
              <a:rPr lang="ja-JP" altLang="en-US" sz="1100" dirty="0"/>
              <a:t>年 </a:t>
            </a:r>
            <a:r>
              <a:rPr lang="en-US" altLang="ja-JP" sz="1100" dirty="0"/>
              <a:t>7</a:t>
            </a:r>
            <a:r>
              <a:rPr lang="ja-JP" altLang="en-US" sz="1100" dirty="0"/>
              <a:t>月 改正 </a:t>
            </a:r>
            <a:r>
              <a:rPr lang="en-US" altLang="ja-JP" sz="1100" dirty="0"/>
              <a:t>)</a:t>
            </a:r>
            <a:endParaRPr lang="ko-KR" altLang="en-US" sz="1100" dirty="0"/>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3889" y="5528757"/>
            <a:ext cx="9956777" cy="10711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2000" b="1" dirty="0">
                <a:solidFill>
                  <a:srgbClr val="3F3F3F"/>
                </a:solidFill>
                <a:latin typeface="Arial"/>
                <a:ea typeface="Arial"/>
                <a:cs typeface="Arial"/>
                <a:sym typeface="Arial"/>
              </a:rPr>
              <a:t>校務支援システムの導入に関して</a:t>
            </a:r>
            <a:r>
              <a:rPr lang="en-US" altLang="ja-JP" sz="2000" b="1" dirty="0">
                <a:solidFill>
                  <a:srgbClr val="3F3F3F"/>
                </a:solidFill>
                <a:latin typeface="Arial"/>
                <a:ea typeface="Arial"/>
                <a:cs typeface="Arial"/>
                <a:sym typeface="Arial"/>
              </a:rPr>
              <a:t>,</a:t>
            </a:r>
          </a:p>
          <a:p>
            <a:r>
              <a:rPr lang="ja-JP" altLang="ja-JP" sz="2000" b="1" dirty="0">
                <a:solidFill>
                  <a:srgbClr val="3F3F3F"/>
                </a:solidFill>
                <a:latin typeface="Arial"/>
                <a:ea typeface="Arial"/>
                <a:cs typeface="Arial"/>
                <a:sym typeface="Arial"/>
              </a:rPr>
              <a:t>明記はないものの事務処理の効率化を図ることを掲げている</a:t>
            </a:r>
            <a:endParaRPr lang="ko-KR" altLang="en-US" sz="2000" b="1" dirty="0">
              <a:solidFill>
                <a:schemeClr val="tx1"/>
              </a:solidFill>
            </a:endParaRPr>
          </a:p>
        </p:txBody>
      </p:sp>
      <p:pic>
        <p:nvPicPr>
          <p:cNvPr id="13" name="Google Shape;202;p15">
            <a:extLst>
              <a:ext uri="{FF2B5EF4-FFF2-40B4-BE49-F238E27FC236}">
                <a16:creationId xmlns:a16="http://schemas.microsoft.com/office/drawing/2014/main" id="{E3398FF2-8750-4A1B-9598-0C5B7B436C24}"/>
              </a:ext>
            </a:extLst>
          </p:cNvPr>
          <p:cNvPicPr preferRelativeResize="0"/>
          <p:nvPr/>
        </p:nvPicPr>
        <p:blipFill rotWithShape="1">
          <a:blip r:embed="rId2">
            <a:alphaModFix/>
            <a:grayscl/>
          </a:blip>
          <a:srcRect b="18470"/>
          <a:stretch/>
        </p:blipFill>
        <p:spPr>
          <a:xfrm>
            <a:off x="653275" y="1628775"/>
            <a:ext cx="4128276" cy="3228975"/>
          </a:xfrm>
          <a:prstGeom prst="rect">
            <a:avLst/>
          </a:prstGeom>
          <a:noFill/>
          <a:ln>
            <a:noFill/>
          </a:ln>
        </p:spPr>
      </p:pic>
      <p:sp>
        <p:nvSpPr>
          <p:cNvPr id="3" name="正方形/長方形 2">
            <a:extLst>
              <a:ext uri="{FF2B5EF4-FFF2-40B4-BE49-F238E27FC236}">
                <a16:creationId xmlns:a16="http://schemas.microsoft.com/office/drawing/2014/main" id="{7CFBE0F1-4CC1-4395-9A4F-ED5F530243A3}"/>
              </a:ext>
            </a:extLst>
          </p:cNvPr>
          <p:cNvSpPr/>
          <p:nvPr/>
        </p:nvSpPr>
        <p:spPr>
          <a:xfrm>
            <a:off x="911425" y="3428999"/>
            <a:ext cx="3755826" cy="5781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74B402D-1364-493B-950D-58A349FD7B45}"/>
              </a:ext>
            </a:extLst>
          </p:cNvPr>
          <p:cNvSpPr/>
          <p:nvPr/>
        </p:nvSpPr>
        <p:spPr>
          <a:xfrm>
            <a:off x="990600" y="4218511"/>
            <a:ext cx="2647950" cy="5368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Google Shape;206;p15">
            <a:extLst>
              <a:ext uri="{FF2B5EF4-FFF2-40B4-BE49-F238E27FC236}">
                <a16:creationId xmlns:a16="http://schemas.microsoft.com/office/drawing/2014/main" id="{E63FAD49-6D3E-488E-9AC5-15DEB8CA2695}"/>
              </a:ext>
            </a:extLst>
          </p:cNvPr>
          <p:cNvPicPr preferRelativeResize="0"/>
          <p:nvPr/>
        </p:nvPicPr>
        <p:blipFill rotWithShape="1">
          <a:blip r:embed="rId3">
            <a:alphaModFix/>
            <a:grayscl/>
          </a:blip>
          <a:srcRect/>
          <a:stretch/>
        </p:blipFill>
        <p:spPr>
          <a:xfrm>
            <a:off x="5238661" y="1628775"/>
            <a:ext cx="4972227" cy="2021317"/>
          </a:xfrm>
          <a:prstGeom prst="rect">
            <a:avLst/>
          </a:prstGeom>
          <a:noFill/>
          <a:ln>
            <a:noFill/>
          </a:ln>
        </p:spPr>
      </p:pic>
      <p:pic>
        <p:nvPicPr>
          <p:cNvPr id="22" name="Google Shape;193;p14" descr="矢印: 直線 単色塗りつぶし">
            <a:extLst>
              <a:ext uri="{FF2B5EF4-FFF2-40B4-BE49-F238E27FC236}">
                <a16:creationId xmlns:a16="http://schemas.microsoft.com/office/drawing/2014/main" id="{8F2D3967-CBD4-4853-B448-BBB13645C13A}"/>
              </a:ext>
            </a:extLst>
          </p:cNvPr>
          <p:cNvPicPr preferRelativeResize="0"/>
          <p:nvPr/>
        </p:nvPicPr>
        <p:blipFill rotWithShape="1">
          <a:blip r:embed="rId4">
            <a:alphaModFix/>
          </a:blip>
          <a:srcRect/>
          <a:stretch/>
        </p:blipFill>
        <p:spPr>
          <a:xfrm rot="10800000">
            <a:off x="911424" y="5351892"/>
            <a:ext cx="712464" cy="712464"/>
          </a:xfrm>
          <a:prstGeom prst="rect">
            <a:avLst/>
          </a:prstGeom>
          <a:noFill/>
          <a:ln>
            <a:noFill/>
          </a:ln>
        </p:spPr>
      </p:pic>
    </p:spTree>
    <p:extLst>
      <p:ext uri="{BB962C8B-B14F-4D97-AF65-F5344CB8AC3E}">
        <p14:creationId xmlns:p14="http://schemas.microsoft.com/office/powerpoint/2010/main" val="1054184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4.</a:t>
            </a:r>
            <a:r>
              <a:rPr lang="ja-JP" altLang="en-US" sz="1800" b="1" dirty="0">
                <a:solidFill>
                  <a:schemeClr val="tx1"/>
                </a:solidFill>
              </a:rPr>
              <a:t>茅ヶ崎市の導入状況について</a:t>
            </a:r>
            <a:endParaRPr lang="ko-KR" altLang="en-US" sz="1800" b="1" dirty="0">
              <a:solidFill>
                <a:schemeClr val="tx1"/>
              </a:solidFill>
            </a:endParaRPr>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3889" y="4812115"/>
            <a:ext cx="9304678" cy="104879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2000" b="1" i="0" dirty="0">
                <a:solidFill>
                  <a:srgbClr val="3F3F3F"/>
                </a:solidFill>
                <a:latin typeface="Arial"/>
                <a:ea typeface="Arial"/>
                <a:cs typeface="Arial"/>
                <a:sym typeface="Arial"/>
              </a:rPr>
              <a:t>校務支援に関して現時点で検討中の具体的なサービス</a:t>
            </a:r>
            <a:r>
              <a:rPr lang="ja-JP" altLang="en-US" sz="2000" b="1" i="0" dirty="0">
                <a:solidFill>
                  <a:srgbClr val="3F3F3F"/>
                </a:solidFill>
                <a:latin typeface="Arial"/>
                <a:ea typeface="Arial"/>
                <a:cs typeface="Arial"/>
                <a:sym typeface="Arial"/>
              </a:rPr>
              <a:t>の</a:t>
            </a:r>
            <a:r>
              <a:rPr lang="ja-JP" altLang="ja-JP" sz="2000" b="1" i="0" dirty="0">
                <a:solidFill>
                  <a:srgbClr val="3F3F3F"/>
                </a:solidFill>
                <a:latin typeface="Arial"/>
                <a:ea typeface="Arial"/>
                <a:cs typeface="Arial"/>
                <a:sym typeface="Arial"/>
              </a:rPr>
              <a:t>存在しないが</a:t>
            </a:r>
            <a:r>
              <a:rPr lang="en-US" altLang="ja-JP" sz="2000" b="1" i="0" dirty="0">
                <a:solidFill>
                  <a:srgbClr val="3F3F3F"/>
                </a:solidFill>
                <a:latin typeface="Arial"/>
                <a:ea typeface="Arial"/>
                <a:cs typeface="Arial"/>
                <a:sym typeface="Arial"/>
              </a:rPr>
              <a:t>,</a:t>
            </a:r>
          </a:p>
          <a:p>
            <a:r>
              <a:rPr lang="ja-JP" altLang="ja-JP" sz="2000" b="1" i="0" dirty="0">
                <a:solidFill>
                  <a:srgbClr val="3F3F3F"/>
                </a:solidFill>
                <a:latin typeface="Arial"/>
                <a:ea typeface="Arial"/>
                <a:cs typeface="Arial"/>
                <a:sym typeface="Arial"/>
              </a:rPr>
              <a:t>文教大学との協定の特に3項目に取り組みが記載されている</a:t>
            </a:r>
            <a:endParaRPr lang="ko-KR" altLang="en-US" sz="2000" b="1" i="0" dirty="0">
              <a:solidFill>
                <a:schemeClr val="tx1"/>
              </a:solidFill>
            </a:endParaRPr>
          </a:p>
        </p:txBody>
      </p:sp>
      <p:pic>
        <p:nvPicPr>
          <p:cNvPr id="13" name="Google Shape;215;p16">
            <a:extLst>
              <a:ext uri="{FF2B5EF4-FFF2-40B4-BE49-F238E27FC236}">
                <a16:creationId xmlns:a16="http://schemas.microsoft.com/office/drawing/2014/main" id="{DDF44493-F7F1-4DA4-B2B3-967A2B6F0227}"/>
              </a:ext>
            </a:extLst>
          </p:cNvPr>
          <p:cNvPicPr preferRelativeResize="0"/>
          <p:nvPr/>
        </p:nvPicPr>
        <p:blipFill rotWithShape="1">
          <a:blip r:embed="rId2">
            <a:alphaModFix/>
          </a:blip>
          <a:srcRect/>
          <a:stretch/>
        </p:blipFill>
        <p:spPr>
          <a:xfrm>
            <a:off x="817414" y="1652103"/>
            <a:ext cx="6183461" cy="2751688"/>
          </a:xfrm>
          <a:prstGeom prst="rect">
            <a:avLst/>
          </a:prstGeom>
          <a:noFill/>
          <a:ln>
            <a:noFill/>
          </a:ln>
        </p:spPr>
      </p:pic>
      <p:sp>
        <p:nvSpPr>
          <p:cNvPr id="3" name="正方形/長方形 2">
            <a:extLst>
              <a:ext uri="{FF2B5EF4-FFF2-40B4-BE49-F238E27FC236}">
                <a16:creationId xmlns:a16="http://schemas.microsoft.com/office/drawing/2014/main" id="{7CFBE0F1-4CC1-4395-9A4F-ED5F530243A3}"/>
              </a:ext>
            </a:extLst>
          </p:cNvPr>
          <p:cNvSpPr/>
          <p:nvPr/>
        </p:nvSpPr>
        <p:spPr>
          <a:xfrm>
            <a:off x="817414" y="3719651"/>
            <a:ext cx="6682324" cy="745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내용 개체 틀 36">
            <a:extLst>
              <a:ext uri="{FF2B5EF4-FFF2-40B4-BE49-F238E27FC236}">
                <a16:creationId xmlns:a16="http://schemas.microsoft.com/office/drawing/2014/main" id="{A3C10101-E15A-4A40-BF8D-44DEAE68B5B5}"/>
              </a:ext>
            </a:extLst>
          </p:cNvPr>
          <p:cNvSpPr txBox="1">
            <a:spLocks/>
          </p:cNvSpPr>
          <p:nvPr/>
        </p:nvSpPr>
        <p:spPr>
          <a:xfrm>
            <a:off x="1623889" y="5653398"/>
            <a:ext cx="9805075" cy="56697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2000" b="1" i="0" dirty="0">
                <a:solidFill>
                  <a:srgbClr val="3F3F3F"/>
                </a:solidFill>
                <a:latin typeface="Arial"/>
                <a:ea typeface="Arial"/>
                <a:cs typeface="Arial"/>
                <a:sym typeface="Arial"/>
              </a:rPr>
              <a:t>また</a:t>
            </a:r>
            <a:r>
              <a:rPr lang="en-US" altLang="ja-JP" sz="2000" b="1" i="0" dirty="0">
                <a:solidFill>
                  <a:srgbClr val="3F3F3F"/>
                </a:solidFill>
                <a:latin typeface="Arial"/>
                <a:ea typeface="Arial"/>
                <a:cs typeface="Arial"/>
                <a:sym typeface="Arial"/>
              </a:rPr>
              <a:t>,</a:t>
            </a:r>
            <a:r>
              <a:rPr lang="ja-JP" altLang="en-US" sz="2000" b="1" i="0" dirty="0">
                <a:solidFill>
                  <a:srgbClr val="3F3F3F"/>
                </a:solidFill>
                <a:latin typeface="Arial"/>
                <a:ea typeface="Arial"/>
                <a:cs typeface="Arial"/>
                <a:sym typeface="Arial"/>
              </a:rPr>
              <a:t>統合型校務支援システムの整備率は小学校</a:t>
            </a:r>
            <a:r>
              <a:rPr lang="en-US" altLang="ja-JP" sz="2000" b="1" i="0" dirty="0">
                <a:solidFill>
                  <a:srgbClr val="3F3F3F"/>
                </a:solidFill>
                <a:latin typeface="Arial"/>
                <a:ea typeface="Arial"/>
                <a:cs typeface="Arial"/>
                <a:sym typeface="Arial"/>
              </a:rPr>
              <a:t>,</a:t>
            </a:r>
            <a:r>
              <a:rPr lang="ja-JP" altLang="en-US" sz="2000" b="1" i="0" dirty="0">
                <a:solidFill>
                  <a:srgbClr val="3F3F3F"/>
                </a:solidFill>
                <a:latin typeface="Arial"/>
                <a:ea typeface="Arial"/>
                <a:cs typeface="Arial"/>
                <a:sym typeface="Arial"/>
              </a:rPr>
              <a:t>中学校ともに</a:t>
            </a:r>
            <a:r>
              <a:rPr lang="en-US" altLang="ja-JP" sz="2000" b="1" i="0" dirty="0">
                <a:solidFill>
                  <a:srgbClr val="3F3F3F"/>
                </a:solidFill>
                <a:latin typeface="Arial"/>
                <a:ea typeface="Arial"/>
                <a:cs typeface="Arial"/>
                <a:sym typeface="Arial"/>
              </a:rPr>
              <a:t>0</a:t>
            </a:r>
            <a:r>
              <a:rPr lang="ja-JP" altLang="en-US" sz="2000" b="1" i="0" dirty="0">
                <a:solidFill>
                  <a:srgbClr val="3F3F3F"/>
                </a:solidFill>
                <a:latin typeface="Arial"/>
                <a:ea typeface="Arial"/>
                <a:cs typeface="Arial"/>
                <a:sym typeface="Arial"/>
              </a:rPr>
              <a:t>％</a:t>
            </a:r>
            <a:endParaRPr lang="ja-JP" altLang="en-US" sz="2000" i="0" dirty="0"/>
          </a:p>
        </p:txBody>
      </p:sp>
      <p:pic>
        <p:nvPicPr>
          <p:cNvPr id="21" name="Google Shape;193;p14" descr="矢印: 直線 単色塗りつぶし">
            <a:extLst>
              <a:ext uri="{FF2B5EF4-FFF2-40B4-BE49-F238E27FC236}">
                <a16:creationId xmlns:a16="http://schemas.microsoft.com/office/drawing/2014/main" id="{2AFEE087-A9E5-4605-88D4-108C61841137}"/>
              </a:ext>
            </a:extLst>
          </p:cNvPr>
          <p:cNvPicPr preferRelativeResize="0"/>
          <p:nvPr/>
        </p:nvPicPr>
        <p:blipFill rotWithShape="1">
          <a:blip r:embed="rId3">
            <a:alphaModFix/>
          </a:blip>
          <a:srcRect/>
          <a:stretch/>
        </p:blipFill>
        <p:spPr>
          <a:xfrm rot="10800000">
            <a:off x="911424" y="4696769"/>
            <a:ext cx="712464" cy="712464"/>
          </a:xfrm>
          <a:prstGeom prst="rect">
            <a:avLst/>
          </a:prstGeom>
          <a:noFill/>
          <a:ln>
            <a:noFill/>
          </a:ln>
        </p:spPr>
      </p:pic>
    </p:spTree>
    <p:extLst>
      <p:ext uri="{BB962C8B-B14F-4D97-AF65-F5344CB8AC3E}">
        <p14:creationId xmlns:p14="http://schemas.microsoft.com/office/powerpoint/2010/main" val="404164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5.</a:t>
            </a:r>
            <a:r>
              <a:rPr lang="ja-JP" altLang="en-US" sz="1800" b="1" dirty="0">
                <a:solidFill>
                  <a:schemeClr val="tx1"/>
                </a:solidFill>
              </a:rPr>
              <a:t>茅ヶ崎市の</a:t>
            </a:r>
            <a:r>
              <a:rPr lang="en-US" altLang="ja-JP" sz="1800" b="1" dirty="0">
                <a:solidFill>
                  <a:schemeClr val="tx1"/>
                </a:solidFill>
              </a:rPr>
              <a:t>ICT</a:t>
            </a:r>
            <a:r>
              <a:rPr lang="ja-JP" altLang="en-US" sz="1800" b="1" dirty="0">
                <a:solidFill>
                  <a:schemeClr val="tx1"/>
                </a:solidFill>
              </a:rPr>
              <a:t>環境の整備状況について</a:t>
            </a:r>
            <a:endParaRPr lang="ko-KR" altLang="en-US" sz="1800" b="1" dirty="0">
              <a:solidFill>
                <a:schemeClr val="tx1"/>
              </a:solidFill>
            </a:endParaRPr>
          </a:p>
        </p:txBody>
      </p:sp>
      <p:pic>
        <p:nvPicPr>
          <p:cNvPr id="13" name="Google Shape;224;p17">
            <a:extLst>
              <a:ext uri="{FF2B5EF4-FFF2-40B4-BE49-F238E27FC236}">
                <a16:creationId xmlns:a16="http://schemas.microsoft.com/office/drawing/2014/main" id="{22EBCDFE-EE5A-4394-BAA3-05B51E2E95DD}"/>
              </a:ext>
            </a:extLst>
          </p:cNvPr>
          <p:cNvPicPr preferRelativeResize="0"/>
          <p:nvPr/>
        </p:nvPicPr>
        <p:blipFill rotWithShape="1">
          <a:blip r:embed="rId2">
            <a:alphaModFix/>
            <a:grayscl/>
          </a:blip>
          <a:srcRect/>
          <a:stretch/>
        </p:blipFill>
        <p:spPr>
          <a:xfrm>
            <a:off x="911424" y="1795030"/>
            <a:ext cx="3601656" cy="4271237"/>
          </a:xfrm>
          <a:prstGeom prst="rect">
            <a:avLst/>
          </a:prstGeom>
          <a:noFill/>
          <a:ln>
            <a:noFill/>
          </a:ln>
        </p:spPr>
      </p:pic>
      <p:pic>
        <p:nvPicPr>
          <p:cNvPr id="20" name="Google Shape;225;p17">
            <a:extLst>
              <a:ext uri="{FF2B5EF4-FFF2-40B4-BE49-F238E27FC236}">
                <a16:creationId xmlns:a16="http://schemas.microsoft.com/office/drawing/2014/main" id="{3A0069DE-4DA7-42A5-A788-D26931647A84}"/>
              </a:ext>
            </a:extLst>
          </p:cNvPr>
          <p:cNvPicPr preferRelativeResize="0"/>
          <p:nvPr/>
        </p:nvPicPr>
        <p:blipFill rotWithShape="1">
          <a:blip r:embed="rId3">
            <a:alphaModFix/>
            <a:grayscl/>
          </a:blip>
          <a:srcRect/>
          <a:stretch/>
        </p:blipFill>
        <p:spPr>
          <a:xfrm>
            <a:off x="4811558" y="1795031"/>
            <a:ext cx="4585476" cy="3577070"/>
          </a:xfrm>
          <a:prstGeom prst="rect">
            <a:avLst/>
          </a:prstGeom>
          <a:noFill/>
          <a:ln>
            <a:noFill/>
          </a:ln>
        </p:spPr>
      </p:pic>
    </p:spTree>
    <p:extLst>
      <p:ext uri="{BB962C8B-B14F-4D97-AF65-F5344CB8AC3E}">
        <p14:creationId xmlns:p14="http://schemas.microsoft.com/office/powerpoint/2010/main" val="25468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6.</a:t>
            </a:r>
            <a:r>
              <a:rPr lang="ja-JP" altLang="en-US" sz="1800" b="1" dirty="0">
                <a:solidFill>
                  <a:schemeClr val="tx1"/>
                </a:solidFill>
              </a:rPr>
              <a:t>茅ヶ崎市の財政状況について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5517762" y="5015966"/>
            <a:ext cx="45854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en-US" altLang="ja-JP" sz="1100" dirty="0">
                <a:solidFill>
                  <a:srgbClr val="3F3F3F"/>
                </a:solidFill>
                <a:latin typeface="Arial"/>
                <a:ea typeface="Arial"/>
                <a:cs typeface="Arial"/>
                <a:sym typeface="Arial"/>
              </a:rPr>
              <a:t>※</a:t>
            </a:r>
            <a:r>
              <a:rPr lang="ja-JP" altLang="en-US" sz="1100" dirty="0">
                <a:solidFill>
                  <a:srgbClr val="3F3F3F"/>
                </a:solidFill>
                <a:latin typeface="Arial"/>
                <a:ea typeface="Arial"/>
                <a:cs typeface="Arial"/>
                <a:sym typeface="Arial"/>
              </a:rPr>
              <a:t>広報茅ケ崎 </a:t>
            </a:r>
            <a:r>
              <a:rPr lang="en-US" altLang="ja-JP" sz="1100" dirty="0">
                <a:solidFill>
                  <a:srgbClr val="3F3F3F"/>
                </a:solidFill>
                <a:latin typeface="Arial"/>
                <a:ea typeface="Arial"/>
                <a:cs typeface="Arial"/>
                <a:sym typeface="Arial"/>
              </a:rPr>
              <a:t>5</a:t>
            </a:r>
            <a:r>
              <a:rPr lang="ja-JP" altLang="en-US" sz="1100" dirty="0">
                <a:solidFill>
                  <a:srgbClr val="3F3F3F"/>
                </a:solidFill>
                <a:latin typeface="Arial"/>
                <a:ea typeface="Arial"/>
                <a:cs typeface="Arial"/>
                <a:sym typeface="Arial"/>
              </a:rPr>
              <a:t>月 </a:t>
            </a:r>
            <a:r>
              <a:rPr lang="en-US" altLang="ja-JP" sz="1100" dirty="0">
                <a:solidFill>
                  <a:srgbClr val="3F3F3F"/>
                </a:solidFill>
                <a:latin typeface="Arial"/>
                <a:ea typeface="Arial"/>
                <a:cs typeface="Arial"/>
                <a:sym typeface="Arial"/>
              </a:rPr>
              <a:t>1</a:t>
            </a:r>
            <a:r>
              <a:rPr lang="ja-JP" altLang="en-US" sz="1100" dirty="0">
                <a:solidFill>
                  <a:srgbClr val="3F3F3F"/>
                </a:solidFill>
                <a:latin typeface="Arial"/>
                <a:ea typeface="Arial"/>
                <a:cs typeface="Arial"/>
                <a:sym typeface="Arial"/>
              </a:rPr>
              <a:t>日 号</a:t>
            </a:r>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4899" y="6066091"/>
            <a:ext cx="3892863" cy="53559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2000" b="1" i="0" dirty="0">
                <a:solidFill>
                  <a:srgbClr val="3F3F3F"/>
                </a:solidFill>
                <a:latin typeface="Arial"/>
                <a:ea typeface="Arial"/>
                <a:cs typeface="Arial"/>
                <a:sym typeface="Arial"/>
              </a:rPr>
              <a:t>国庫支出金の割合が2/3</a:t>
            </a:r>
            <a:endParaRPr lang="en-US" altLang="ja-JP" sz="2000" b="1" i="0" dirty="0">
              <a:solidFill>
                <a:schemeClr val="tx1"/>
              </a:solidFill>
              <a:latin typeface="Arial"/>
              <a:ea typeface="Arial"/>
              <a:cs typeface="Arial"/>
              <a:sym typeface="Arial"/>
            </a:endParaRPr>
          </a:p>
        </p:txBody>
      </p:sp>
      <p:pic>
        <p:nvPicPr>
          <p:cNvPr id="13" name="Google Shape;232;p18">
            <a:extLst>
              <a:ext uri="{FF2B5EF4-FFF2-40B4-BE49-F238E27FC236}">
                <a16:creationId xmlns:a16="http://schemas.microsoft.com/office/drawing/2014/main" id="{5512FB0A-50DF-4828-A96E-9E4F284452E7}"/>
              </a:ext>
            </a:extLst>
          </p:cNvPr>
          <p:cNvPicPr preferRelativeResize="0"/>
          <p:nvPr/>
        </p:nvPicPr>
        <p:blipFill rotWithShape="1">
          <a:blip r:embed="rId2">
            <a:alphaModFix/>
            <a:grayscl/>
          </a:blip>
          <a:srcRect/>
          <a:stretch/>
        </p:blipFill>
        <p:spPr>
          <a:xfrm>
            <a:off x="911424" y="1662026"/>
            <a:ext cx="4108251" cy="3738649"/>
          </a:xfrm>
          <a:prstGeom prst="rect">
            <a:avLst/>
          </a:prstGeom>
          <a:noFill/>
          <a:ln>
            <a:noFill/>
          </a:ln>
        </p:spPr>
      </p:pic>
      <p:pic>
        <p:nvPicPr>
          <p:cNvPr id="21" name="Google Shape;235;p18">
            <a:extLst>
              <a:ext uri="{FF2B5EF4-FFF2-40B4-BE49-F238E27FC236}">
                <a16:creationId xmlns:a16="http://schemas.microsoft.com/office/drawing/2014/main" id="{91DE2642-A450-42CA-9CD8-C17DBD99C3B4}"/>
              </a:ext>
            </a:extLst>
          </p:cNvPr>
          <p:cNvPicPr preferRelativeResize="0"/>
          <p:nvPr/>
        </p:nvPicPr>
        <p:blipFill rotWithShape="1">
          <a:blip r:embed="rId3">
            <a:alphaModFix/>
            <a:grayscl/>
          </a:blip>
          <a:srcRect/>
          <a:stretch/>
        </p:blipFill>
        <p:spPr>
          <a:xfrm>
            <a:off x="5172443" y="1662026"/>
            <a:ext cx="4441626" cy="3173846"/>
          </a:xfrm>
          <a:prstGeom prst="rect">
            <a:avLst/>
          </a:prstGeom>
          <a:noFill/>
          <a:ln>
            <a:noFill/>
          </a:ln>
        </p:spPr>
      </p:pic>
      <p:sp>
        <p:nvSpPr>
          <p:cNvPr id="23" name="내용 개체 틀 36">
            <a:extLst>
              <a:ext uri="{FF2B5EF4-FFF2-40B4-BE49-F238E27FC236}">
                <a16:creationId xmlns:a16="http://schemas.microsoft.com/office/drawing/2014/main" id="{B56073C4-2DA8-4667-89D1-FCFB4EAEA265}"/>
              </a:ext>
            </a:extLst>
          </p:cNvPr>
          <p:cNvSpPr txBox="1">
            <a:spLocks/>
          </p:cNvSpPr>
          <p:nvPr/>
        </p:nvSpPr>
        <p:spPr>
          <a:xfrm>
            <a:off x="979998" y="5433926"/>
            <a:ext cx="10300577" cy="53559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800" b="1" i="0" dirty="0">
                <a:solidFill>
                  <a:srgbClr val="3F3F3F"/>
                </a:solidFill>
                <a:latin typeface="Arial"/>
                <a:ea typeface="Arial"/>
                <a:cs typeface="Arial"/>
                <a:sym typeface="Arial"/>
              </a:rPr>
              <a:t>教育費：</a:t>
            </a:r>
            <a:r>
              <a:rPr lang="en-US" altLang="ja-JP" sz="1800" b="1" i="0" dirty="0">
                <a:solidFill>
                  <a:srgbClr val="3F3F3F"/>
                </a:solidFill>
                <a:latin typeface="Arial"/>
                <a:ea typeface="Arial"/>
                <a:cs typeface="Arial"/>
                <a:sym typeface="Arial"/>
              </a:rPr>
              <a:t>57</a:t>
            </a:r>
            <a:r>
              <a:rPr lang="ja-JP" altLang="en-US" sz="1800" b="1" i="0" dirty="0">
                <a:solidFill>
                  <a:srgbClr val="3F3F3F"/>
                </a:solidFill>
                <a:latin typeface="Arial"/>
                <a:ea typeface="Arial"/>
                <a:cs typeface="Arial"/>
                <a:sym typeface="Arial"/>
              </a:rPr>
              <a:t>億 </a:t>
            </a:r>
            <a:r>
              <a:rPr lang="en-US" altLang="ja-JP" sz="1800" b="1" i="0" dirty="0">
                <a:solidFill>
                  <a:srgbClr val="3F3F3F"/>
                </a:solidFill>
                <a:latin typeface="Arial"/>
                <a:ea typeface="Arial"/>
                <a:cs typeface="Arial"/>
                <a:sym typeface="Arial"/>
              </a:rPr>
              <a:t>8873</a:t>
            </a:r>
            <a:r>
              <a:rPr lang="ja-JP" altLang="en-US" sz="1800" b="1" i="0" dirty="0">
                <a:solidFill>
                  <a:srgbClr val="3F3F3F"/>
                </a:solidFill>
                <a:latin typeface="Arial"/>
                <a:ea typeface="Arial"/>
                <a:cs typeface="Arial"/>
                <a:sym typeface="Arial"/>
              </a:rPr>
              <a:t>万円 前年度</a:t>
            </a:r>
            <a:r>
              <a:rPr lang="en-US" altLang="ja-JP" sz="1800" b="1" i="0" dirty="0">
                <a:solidFill>
                  <a:srgbClr val="3F3F3F"/>
                </a:solidFill>
                <a:latin typeface="Arial"/>
                <a:ea typeface="Arial"/>
                <a:cs typeface="Arial"/>
                <a:sym typeface="Arial"/>
              </a:rPr>
              <a:t>3.0%</a:t>
            </a:r>
            <a:r>
              <a:rPr lang="ja-JP" altLang="en-US" sz="1800" b="1" i="0" dirty="0">
                <a:solidFill>
                  <a:srgbClr val="3F3F3F"/>
                </a:solidFill>
                <a:latin typeface="Arial"/>
                <a:ea typeface="Arial"/>
                <a:cs typeface="Arial"/>
                <a:sym typeface="Arial"/>
              </a:rPr>
              <a:t>増    市民一人当たり</a:t>
            </a:r>
            <a:r>
              <a:rPr lang="en-US" altLang="ja-JP" sz="1800" b="1" i="0" dirty="0">
                <a:solidFill>
                  <a:srgbClr val="3F3F3F"/>
                </a:solidFill>
                <a:latin typeface="Arial"/>
                <a:ea typeface="Arial"/>
                <a:cs typeface="Arial"/>
                <a:sym typeface="Arial"/>
              </a:rPr>
              <a:t>2</a:t>
            </a:r>
            <a:r>
              <a:rPr lang="ja-JP" altLang="en-US" sz="1800" b="1" i="0" dirty="0">
                <a:solidFill>
                  <a:srgbClr val="3F3F3F"/>
                </a:solidFill>
                <a:latin typeface="Arial"/>
                <a:ea typeface="Arial"/>
                <a:cs typeface="Arial"/>
                <a:sym typeface="Arial"/>
              </a:rPr>
              <a:t>万 </a:t>
            </a:r>
            <a:r>
              <a:rPr lang="en-US" altLang="ja-JP" sz="1800" b="1" i="0" dirty="0">
                <a:solidFill>
                  <a:srgbClr val="3F3F3F"/>
                </a:solidFill>
                <a:latin typeface="Arial"/>
                <a:ea typeface="Arial"/>
                <a:cs typeface="Arial"/>
                <a:sym typeface="Arial"/>
              </a:rPr>
              <a:t>3878</a:t>
            </a:r>
            <a:r>
              <a:rPr lang="ja-JP" altLang="en-US" sz="1800" b="1" i="0" dirty="0">
                <a:solidFill>
                  <a:srgbClr val="3F3F3F"/>
                </a:solidFill>
                <a:latin typeface="Arial"/>
                <a:ea typeface="Arial"/>
                <a:cs typeface="Arial"/>
                <a:sym typeface="Arial"/>
              </a:rPr>
              <a:t>万円</a:t>
            </a:r>
            <a:endParaRPr lang="ja-JP" altLang="en-US" sz="1800" i="0" dirty="0"/>
          </a:p>
        </p:txBody>
      </p:sp>
      <p:pic>
        <p:nvPicPr>
          <p:cNvPr id="20" name="Google Shape;193;p14" descr="矢印: 直線 単色塗りつぶし">
            <a:extLst>
              <a:ext uri="{FF2B5EF4-FFF2-40B4-BE49-F238E27FC236}">
                <a16:creationId xmlns:a16="http://schemas.microsoft.com/office/drawing/2014/main" id="{6FE2E1B0-C638-4167-A1D5-40F4F32CEEA7}"/>
              </a:ext>
            </a:extLst>
          </p:cNvPr>
          <p:cNvPicPr preferRelativeResize="0"/>
          <p:nvPr/>
        </p:nvPicPr>
        <p:blipFill rotWithShape="1">
          <a:blip r:embed="rId4">
            <a:alphaModFix/>
          </a:blip>
          <a:srcRect/>
          <a:stretch/>
        </p:blipFill>
        <p:spPr>
          <a:xfrm rot="10800000">
            <a:off x="911424" y="5909555"/>
            <a:ext cx="712464" cy="712464"/>
          </a:xfrm>
          <a:prstGeom prst="rect">
            <a:avLst/>
          </a:prstGeom>
          <a:noFill/>
          <a:ln>
            <a:noFill/>
          </a:ln>
        </p:spPr>
      </p:pic>
    </p:spTree>
    <p:extLst>
      <p:ext uri="{BB962C8B-B14F-4D97-AF65-F5344CB8AC3E}">
        <p14:creationId xmlns:p14="http://schemas.microsoft.com/office/powerpoint/2010/main" val="197031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243;p19">
            <a:extLst>
              <a:ext uri="{FF2B5EF4-FFF2-40B4-BE49-F238E27FC236}">
                <a16:creationId xmlns:a16="http://schemas.microsoft.com/office/drawing/2014/main" id="{93E0E23E-310F-40EC-93A4-91B482F74A0C}"/>
              </a:ext>
            </a:extLst>
          </p:cNvPr>
          <p:cNvPicPr preferRelativeResize="0"/>
          <p:nvPr/>
        </p:nvPicPr>
        <p:blipFill rotWithShape="1">
          <a:blip r:embed="rId2">
            <a:alphaModFix/>
            <a:grayscl/>
          </a:blip>
          <a:srcRect t="73838"/>
          <a:stretch/>
        </p:blipFill>
        <p:spPr>
          <a:xfrm>
            <a:off x="5608013" y="2902029"/>
            <a:ext cx="5415101" cy="1359252"/>
          </a:xfrm>
          <a:prstGeom prst="rect">
            <a:avLst/>
          </a:prstGeom>
          <a:noFill/>
          <a:ln>
            <a:noFill/>
          </a:ln>
        </p:spPr>
      </p:pic>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7.</a:t>
            </a:r>
            <a:r>
              <a:rPr lang="ja-JP" altLang="en-US" sz="1800" b="1" dirty="0">
                <a:solidFill>
                  <a:schemeClr val="tx1"/>
                </a:solidFill>
              </a:rPr>
              <a:t>茅ヶ崎市について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9683150" y="4715842"/>
            <a:ext cx="1863582"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茅ヶ崎市教育基本計画</a:t>
            </a:r>
            <a:endParaRPr lang="ko-KR" altLang="en-US" sz="1100" dirty="0"/>
          </a:p>
        </p:txBody>
      </p:sp>
      <p:sp>
        <p:nvSpPr>
          <p:cNvPr id="19" name="내용 개체 틀 36">
            <a:extLst>
              <a:ext uri="{FF2B5EF4-FFF2-40B4-BE49-F238E27FC236}">
                <a16:creationId xmlns:a16="http://schemas.microsoft.com/office/drawing/2014/main" id="{4CD52255-FC92-4AAC-8AF4-8F3069ACDA0F}"/>
              </a:ext>
            </a:extLst>
          </p:cNvPr>
          <p:cNvSpPr txBox="1">
            <a:spLocks/>
          </p:cNvSpPr>
          <p:nvPr/>
        </p:nvSpPr>
        <p:spPr>
          <a:xfrm>
            <a:off x="1623889" y="5178572"/>
            <a:ext cx="9243302" cy="73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2000" b="1" i="0" dirty="0">
                <a:solidFill>
                  <a:srgbClr val="3F3F3F"/>
                </a:solidFill>
                <a:latin typeface="Arial"/>
                <a:ea typeface="Arial"/>
                <a:cs typeface="Arial"/>
                <a:sym typeface="Arial"/>
              </a:rPr>
              <a:t>児童・生徒に寄り添った</a:t>
            </a:r>
            <a:endParaRPr lang="en-US" altLang="ja-JP" sz="2000" b="1" i="0" dirty="0">
              <a:solidFill>
                <a:srgbClr val="3F3F3F"/>
              </a:solidFill>
              <a:latin typeface="Arial"/>
              <a:ea typeface="Arial"/>
              <a:cs typeface="Arial"/>
              <a:sym typeface="Arial"/>
            </a:endParaRPr>
          </a:p>
          <a:p>
            <a:pPr marL="0" marR="0" lvl="0" indent="0" algn="just" rtl="0">
              <a:spcBef>
                <a:spcPts val="0"/>
              </a:spcBef>
              <a:spcAft>
                <a:spcPts val="0"/>
              </a:spcAft>
              <a:buNone/>
            </a:pPr>
            <a:r>
              <a:rPr lang="ja-JP" altLang="en-US" sz="2000" b="1" i="0" dirty="0">
                <a:solidFill>
                  <a:srgbClr val="3F3F3F"/>
                </a:solidFill>
                <a:latin typeface="Arial"/>
                <a:ea typeface="Arial"/>
                <a:cs typeface="Arial"/>
                <a:sym typeface="Arial"/>
              </a:rPr>
              <a:t>教育環境の充実</a:t>
            </a:r>
            <a:r>
              <a:rPr lang="en-US" altLang="ja-JP" sz="2000" b="1" i="0" dirty="0">
                <a:solidFill>
                  <a:srgbClr val="3F3F3F"/>
                </a:solidFill>
                <a:latin typeface="Arial"/>
                <a:ea typeface="Arial"/>
                <a:cs typeface="Arial"/>
                <a:sym typeface="Arial"/>
              </a:rPr>
              <a:t>,</a:t>
            </a:r>
            <a:r>
              <a:rPr lang="ja-JP" altLang="en-US" sz="2000" b="1" i="0" dirty="0">
                <a:solidFill>
                  <a:srgbClr val="3F3F3F"/>
                </a:solidFill>
                <a:latin typeface="Arial"/>
                <a:ea typeface="Arial"/>
                <a:cs typeface="Arial"/>
                <a:sym typeface="Arial"/>
              </a:rPr>
              <a:t>教職員の教育活動への支援につながる</a:t>
            </a:r>
          </a:p>
        </p:txBody>
      </p:sp>
      <p:pic>
        <p:nvPicPr>
          <p:cNvPr id="13" name="Google Shape;243;p19">
            <a:extLst>
              <a:ext uri="{FF2B5EF4-FFF2-40B4-BE49-F238E27FC236}">
                <a16:creationId xmlns:a16="http://schemas.microsoft.com/office/drawing/2014/main" id="{968A9F1A-83C9-4473-892F-E20C0A9A5566}"/>
              </a:ext>
            </a:extLst>
          </p:cNvPr>
          <p:cNvPicPr preferRelativeResize="0"/>
          <p:nvPr/>
        </p:nvPicPr>
        <p:blipFill rotWithShape="1">
          <a:blip r:embed="rId2">
            <a:alphaModFix/>
            <a:grayscl/>
          </a:blip>
          <a:srcRect b="26671"/>
          <a:stretch/>
        </p:blipFill>
        <p:spPr>
          <a:xfrm>
            <a:off x="653274" y="1628776"/>
            <a:ext cx="4585476" cy="3007882"/>
          </a:xfrm>
          <a:prstGeom prst="rect">
            <a:avLst/>
          </a:prstGeom>
          <a:noFill/>
          <a:ln>
            <a:noFill/>
          </a:ln>
        </p:spPr>
      </p:pic>
      <p:sp>
        <p:nvSpPr>
          <p:cNvPr id="3" name="正方形/長方形 2">
            <a:extLst>
              <a:ext uri="{FF2B5EF4-FFF2-40B4-BE49-F238E27FC236}">
                <a16:creationId xmlns:a16="http://schemas.microsoft.com/office/drawing/2014/main" id="{7CFBE0F1-4CC1-4395-9A4F-ED5F530243A3}"/>
              </a:ext>
            </a:extLst>
          </p:cNvPr>
          <p:cNvSpPr/>
          <p:nvPr/>
        </p:nvSpPr>
        <p:spPr>
          <a:xfrm>
            <a:off x="746312" y="2902029"/>
            <a:ext cx="10359838" cy="1734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Google Shape;193;p14" descr="矢印: 直線 単色塗りつぶし">
            <a:extLst>
              <a:ext uri="{FF2B5EF4-FFF2-40B4-BE49-F238E27FC236}">
                <a16:creationId xmlns:a16="http://schemas.microsoft.com/office/drawing/2014/main" id="{7EEC220E-64C3-40CF-860D-629C24B8FC3A}"/>
              </a:ext>
            </a:extLst>
          </p:cNvPr>
          <p:cNvPicPr preferRelativeResize="0"/>
          <p:nvPr/>
        </p:nvPicPr>
        <p:blipFill rotWithShape="1">
          <a:blip r:embed="rId3">
            <a:alphaModFix/>
          </a:blip>
          <a:srcRect/>
          <a:stretch/>
        </p:blipFill>
        <p:spPr>
          <a:xfrm rot="10800000">
            <a:off x="911424" y="4995660"/>
            <a:ext cx="712464" cy="712464"/>
          </a:xfrm>
          <a:prstGeom prst="rect">
            <a:avLst/>
          </a:prstGeom>
          <a:noFill/>
          <a:ln>
            <a:noFill/>
          </a:ln>
        </p:spPr>
      </p:pic>
    </p:spTree>
    <p:extLst>
      <p:ext uri="{BB962C8B-B14F-4D97-AF65-F5344CB8AC3E}">
        <p14:creationId xmlns:p14="http://schemas.microsoft.com/office/powerpoint/2010/main" val="275089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7.</a:t>
            </a:r>
            <a:r>
              <a:rPr lang="ja-JP" altLang="en-US" sz="1800" b="1" dirty="0">
                <a:solidFill>
                  <a:schemeClr val="tx1"/>
                </a:solidFill>
              </a:rPr>
              <a:t>茅ヶ崎市について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8096426" y="6373763"/>
            <a:ext cx="2609674" cy="36001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茅ヶ崎市 児童・生徒数の推移について</a:t>
            </a:r>
            <a:endParaRPr lang="ko-KR" altLang="en-US" sz="1100" dirty="0"/>
          </a:p>
        </p:txBody>
      </p:sp>
      <p:pic>
        <p:nvPicPr>
          <p:cNvPr id="21" name="Google Shape;255;p20">
            <a:extLst>
              <a:ext uri="{FF2B5EF4-FFF2-40B4-BE49-F238E27FC236}">
                <a16:creationId xmlns:a16="http://schemas.microsoft.com/office/drawing/2014/main" id="{EAFEF532-F199-405D-86DA-4B765DA68D7E}"/>
              </a:ext>
            </a:extLst>
          </p:cNvPr>
          <p:cNvPicPr preferRelativeResize="0"/>
          <p:nvPr/>
        </p:nvPicPr>
        <p:blipFill rotWithShape="1">
          <a:blip r:embed="rId2">
            <a:alphaModFix/>
          </a:blip>
          <a:srcRect/>
          <a:stretch/>
        </p:blipFill>
        <p:spPr>
          <a:xfrm>
            <a:off x="911424" y="1628775"/>
            <a:ext cx="8680251" cy="4572000"/>
          </a:xfrm>
          <a:prstGeom prst="rect">
            <a:avLst/>
          </a:prstGeom>
          <a:noFill/>
          <a:ln>
            <a:noFill/>
          </a:ln>
        </p:spPr>
      </p:pic>
    </p:spTree>
    <p:extLst>
      <p:ext uri="{BB962C8B-B14F-4D97-AF65-F5344CB8AC3E}">
        <p14:creationId xmlns:p14="http://schemas.microsoft.com/office/powerpoint/2010/main" val="5976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0585260-0D57-4479-9EF3-3C5CEC825E44}"/>
              </a:ext>
            </a:extLst>
          </p:cNvPr>
          <p:cNvSpPr/>
          <p:nvPr/>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0B9FA76-7954-413E-8E32-688A98FE4853}"/>
              </a:ext>
            </a:extLst>
          </p:cNvPr>
          <p:cNvGrpSpPr/>
          <p:nvPr/>
        </p:nvGrpSpPr>
        <p:grpSpPr>
          <a:xfrm>
            <a:off x="2839454" y="1425349"/>
            <a:ext cx="3923743" cy="681037"/>
            <a:chOff x="2839454" y="1425349"/>
            <a:chExt cx="3923743" cy="681037"/>
          </a:xfrm>
        </p:grpSpPr>
        <p:sp>
          <p:nvSpPr>
            <p:cNvPr id="10" name="Text Box 5">
              <a:extLst>
                <a:ext uri="{FF2B5EF4-FFF2-40B4-BE49-F238E27FC236}">
                  <a16:creationId xmlns:a16="http://schemas.microsoft.com/office/drawing/2014/main" id="{B8BBC36A-A2A3-496B-A012-682A4DCB94F8}"/>
                </a:ext>
              </a:extLst>
            </p:cNvPr>
            <p:cNvSpPr txBox="1">
              <a:spLocks noChangeArrowheads="1"/>
            </p:cNvSpPr>
            <p:nvPr/>
          </p:nvSpPr>
          <p:spPr bwMode="auto">
            <a:xfrm>
              <a:off x="3594547" y="1432349"/>
              <a:ext cx="2952750" cy="307975"/>
            </a:xfrm>
            <a:prstGeom prst="rect">
              <a:avLst/>
            </a:prstGeom>
            <a:noFill/>
            <a:ln w="9525">
              <a:noFill/>
              <a:miter lim="800000"/>
              <a:headEnd/>
              <a:tailEnd/>
            </a:ln>
          </p:spPr>
          <p:txBody>
            <a:bodyPr>
              <a:spAutoFit/>
            </a:bodyPr>
            <a:lstStyle/>
            <a:p>
              <a:pPr>
                <a:defRPr/>
              </a:pPr>
              <a:r>
                <a:rPr lang="ja-JP" altLang="en-US" sz="1400" b="1" dirty="0">
                  <a:latin typeface="+mj-lt"/>
                  <a:ea typeface="맑은 고딕" pitchFamily="50" charset="-127"/>
                </a:rPr>
                <a:t>企画の背景</a:t>
              </a:r>
              <a:r>
                <a:rPr lang="en-US" altLang="ja-JP" sz="1400" b="1" dirty="0">
                  <a:latin typeface="+mj-lt"/>
                  <a:ea typeface="맑은 고딕" pitchFamily="50" charset="-127"/>
                </a:rPr>
                <a:t>,</a:t>
              </a:r>
              <a:r>
                <a:rPr lang="ja-JP" altLang="en-US" sz="1400" b="1" dirty="0">
                  <a:latin typeface="+mj-lt"/>
                  <a:ea typeface="맑은 고딕" pitchFamily="50" charset="-127"/>
                </a:rPr>
                <a:t>目的</a:t>
              </a:r>
              <a:r>
                <a:rPr lang="en-US" altLang="ja-JP" sz="1400" b="1" dirty="0">
                  <a:latin typeface="+mj-lt"/>
                  <a:ea typeface="맑은 고딕" pitchFamily="50" charset="-127"/>
                </a:rPr>
                <a:t>,</a:t>
              </a:r>
              <a:r>
                <a:rPr lang="ja-JP" altLang="en-US" sz="1400" b="1" dirty="0">
                  <a:latin typeface="+mj-lt"/>
                  <a:ea typeface="맑은 고딕" pitchFamily="50" charset="-127"/>
                </a:rPr>
                <a:t>目標について</a:t>
              </a:r>
              <a:endParaRPr lang="en-US" altLang="ko-KR" sz="1400" b="1" dirty="0">
                <a:latin typeface="+mj-lt"/>
                <a:ea typeface="맑은 고딕" pitchFamily="50" charset="-127"/>
              </a:endParaRPr>
            </a:p>
          </p:txBody>
        </p:sp>
        <p:sp>
          <p:nvSpPr>
            <p:cNvPr id="11" name="Text Box 11">
              <a:extLst>
                <a:ext uri="{FF2B5EF4-FFF2-40B4-BE49-F238E27FC236}">
                  <a16:creationId xmlns:a16="http://schemas.microsoft.com/office/drawing/2014/main" id="{926B5E6B-1FCE-490A-9039-783F230A824B}"/>
                </a:ext>
              </a:extLst>
            </p:cNvPr>
            <p:cNvSpPr txBox="1">
              <a:spLocks noChangeArrowheads="1"/>
            </p:cNvSpPr>
            <p:nvPr/>
          </p:nvSpPr>
          <p:spPr bwMode="auto">
            <a:xfrm>
              <a:off x="3594547" y="1760088"/>
              <a:ext cx="3168650" cy="246221"/>
            </a:xfrm>
            <a:prstGeom prst="rect">
              <a:avLst/>
            </a:prstGeom>
            <a:noFill/>
            <a:ln w="9525">
              <a:noFill/>
              <a:miter lim="800000"/>
              <a:headEnd/>
              <a:tailEnd/>
            </a:ln>
            <a:effectLst/>
          </p:spPr>
          <p:txBody>
            <a:bodyPr anchor="ctr">
              <a:spAutoFit/>
            </a:bodyPr>
            <a:lstStyle/>
            <a:p>
              <a:pPr>
                <a:lnSpc>
                  <a:spcPts val="1200"/>
                </a:lnSpc>
                <a:defRPr/>
              </a:pPr>
              <a:r>
                <a:rPr lang="ja-JP" altLang="en-US" sz="1100" dirty="0">
                  <a:solidFill>
                    <a:schemeClr val="tx1">
                      <a:lumMod val="65000"/>
                      <a:lumOff val="35000"/>
                    </a:schemeClr>
                  </a:solidFill>
                  <a:latin typeface="+mj-lt"/>
                  <a:ea typeface="맑은 고딕" pitchFamily="50" charset="-127"/>
                  <a:cs typeface="굴림" pitchFamily="50" charset="-127"/>
                </a:rPr>
                <a:t>企画の背景</a:t>
              </a:r>
              <a:r>
                <a:rPr lang="en-US" altLang="ja-JP" sz="1100" dirty="0">
                  <a:solidFill>
                    <a:schemeClr val="tx1">
                      <a:lumMod val="65000"/>
                      <a:lumOff val="35000"/>
                    </a:schemeClr>
                  </a:solidFill>
                  <a:latin typeface="+mj-lt"/>
                  <a:ea typeface="맑은 고딕" pitchFamily="50" charset="-127"/>
                  <a:cs typeface="굴림" pitchFamily="50" charset="-127"/>
                </a:rPr>
                <a:t>,</a:t>
              </a:r>
              <a:r>
                <a:rPr lang="ja-JP" altLang="en-US" sz="1100" dirty="0">
                  <a:solidFill>
                    <a:schemeClr val="tx1">
                      <a:lumMod val="65000"/>
                      <a:lumOff val="35000"/>
                    </a:schemeClr>
                  </a:solidFill>
                  <a:latin typeface="+mj-lt"/>
                  <a:ea typeface="맑은 고딕" pitchFamily="50" charset="-127"/>
                  <a:cs typeface="굴림" pitchFamily="50" charset="-127"/>
                </a:rPr>
                <a:t>目標に関する内容</a:t>
              </a:r>
              <a:r>
                <a:rPr lang="en-US" altLang="ja-JP" sz="1100" dirty="0">
                  <a:solidFill>
                    <a:schemeClr val="tx1">
                      <a:lumMod val="65000"/>
                      <a:lumOff val="35000"/>
                    </a:schemeClr>
                  </a:solidFill>
                  <a:latin typeface="+mj-lt"/>
                  <a:ea typeface="맑은 고딕" pitchFamily="50" charset="-127"/>
                  <a:cs typeface="굴림" pitchFamily="50" charset="-127"/>
                </a:rPr>
                <a:t>( P3~ )</a:t>
              </a:r>
              <a:endParaRPr lang="en-US" altLang="ko-KR" sz="1100" dirty="0">
                <a:solidFill>
                  <a:schemeClr val="tx1">
                    <a:lumMod val="65000"/>
                    <a:lumOff val="35000"/>
                  </a:schemeClr>
                </a:solidFill>
                <a:latin typeface="+mj-lt"/>
                <a:ea typeface="맑은 고딕" pitchFamily="50" charset="-127"/>
                <a:cs typeface="굴림" pitchFamily="50" charset="-127"/>
              </a:endParaRPr>
            </a:p>
          </p:txBody>
        </p:sp>
        <p:grpSp>
          <p:nvGrpSpPr>
            <p:cNvPr id="2" name="グループ化 1">
              <a:extLst>
                <a:ext uri="{FF2B5EF4-FFF2-40B4-BE49-F238E27FC236}">
                  <a16:creationId xmlns:a16="http://schemas.microsoft.com/office/drawing/2014/main" id="{6B1005CB-948A-47E8-BD8B-F02E9C3ACB60}"/>
                </a:ext>
              </a:extLst>
            </p:cNvPr>
            <p:cNvGrpSpPr/>
            <p:nvPr/>
          </p:nvGrpSpPr>
          <p:grpSpPr>
            <a:xfrm>
              <a:off x="2839454" y="1425349"/>
              <a:ext cx="681038" cy="681037"/>
              <a:chOff x="2839454" y="1425349"/>
              <a:chExt cx="681038" cy="681037"/>
            </a:xfrm>
          </p:grpSpPr>
          <p:sp>
            <p:nvSpPr>
              <p:cNvPr id="9" name="타원 20">
                <a:extLst>
                  <a:ext uri="{FF2B5EF4-FFF2-40B4-BE49-F238E27FC236}">
                    <a16:creationId xmlns:a16="http://schemas.microsoft.com/office/drawing/2014/main" id="{5EAE46D7-13D1-4A07-B8DA-3B64E456B1CE}"/>
                  </a:ext>
                </a:extLst>
              </p:cNvPr>
              <p:cNvSpPr/>
              <p:nvPr/>
            </p:nvSpPr>
            <p:spPr bwMode="auto">
              <a:xfrm>
                <a:off x="2839454" y="1425349"/>
                <a:ext cx="681038" cy="681037"/>
              </a:xfrm>
              <a:prstGeom prst="ellipse">
                <a:avLst/>
              </a:prstGeom>
              <a:solidFill>
                <a:srgbClr val="8B9FD9"/>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bg1"/>
                  </a:solidFill>
                  <a:latin typeface="+mj-lt"/>
                  <a:ea typeface="맑은 고딕" pitchFamily="50" charset="-127"/>
                </a:endParaRPr>
              </a:p>
            </p:txBody>
          </p:sp>
          <p:sp>
            <p:nvSpPr>
              <p:cNvPr id="12" name="TextBox 13">
                <a:extLst>
                  <a:ext uri="{FF2B5EF4-FFF2-40B4-BE49-F238E27FC236}">
                    <a16:creationId xmlns:a16="http://schemas.microsoft.com/office/drawing/2014/main" id="{D4F4527A-5286-4242-B8C9-04690C5F65C5}"/>
                  </a:ext>
                </a:extLst>
              </p:cNvPr>
              <p:cNvSpPr txBox="1">
                <a:spLocks noChangeArrowheads="1"/>
              </p:cNvSpPr>
              <p:nvPr/>
            </p:nvSpPr>
            <p:spPr bwMode="auto">
              <a:xfrm>
                <a:off x="2908103" y="1521561"/>
                <a:ext cx="543739" cy="477054"/>
              </a:xfrm>
              <a:prstGeom prst="rect">
                <a:avLst/>
              </a:prstGeom>
              <a:noFill/>
              <a:ln w="9525">
                <a:noFill/>
                <a:miter lim="800000"/>
                <a:headEnd/>
                <a:tailEnd/>
              </a:ln>
            </p:spPr>
            <p:txBody>
              <a:bodyPr wrap="none">
                <a:spAutoFit/>
              </a:bodyPr>
              <a:lstStyle/>
              <a:p>
                <a:r>
                  <a:rPr lang="en-US" altLang="ko-KR" sz="2500" b="1" dirty="0">
                    <a:solidFill>
                      <a:schemeClr val="bg1"/>
                    </a:solidFill>
                    <a:latin typeface="+mj-lt"/>
                    <a:ea typeface="맑은 고딕" pitchFamily="50" charset="-127"/>
                    <a:cs typeface="+mj-cs"/>
                  </a:rPr>
                  <a:t>01</a:t>
                </a:r>
                <a:endParaRPr lang="ko-KR" altLang="en-US" sz="2500" b="1" dirty="0">
                  <a:solidFill>
                    <a:schemeClr val="bg1"/>
                  </a:solidFill>
                  <a:latin typeface="+mj-lt"/>
                  <a:ea typeface="맑은 고딕" pitchFamily="50" charset="-127"/>
                  <a:cs typeface="+mj-cs"/>
                </a:endParaRPr>
              </a:p>
            </p:txBody>
          </p:sp>
        </p:grpSp>
      </p:grpSp>
      <p:grpSp>
        <p:nvGrpSpPr>
          <p:cNvPr id="23" name="グループ化 22">
            <a:extLst>
              <a:ext uri="{FF2B5EF4-FFF2-40B4-BE49-F238E27FC236}">
                <a16:creationId xmlns:a16="http://schemas.microsoft.com/office/drawing/2014/main" id="{F9B7E09D-4048-4111-ADB6-D0A9583FF381}"/>
              </a:ext>
            </a:extLst>
          </p:cNvPr>
          <p:cNvGrpSpPr/>
          <p:nvPr/>
        </p:nvGrpSpPr>
        <p:grpSpPr>
          <a:xfrm>
            <a:off x="2839454" y="3796623"/>
            <a:ext cx="4232025" cy="681037"/>
            <a:chOff x="2839454" y="1425349"/>
            <a:chExt cx="4232025" cy="681037"/>
          </a:xfrm>
        </p:grpSpPr>
        <p:sp>
          <p:nvSpPr>
            <p:cNvPr id="24" name="Text Box 5">
              <a:extLst>
                <a:ext uri="{FF2B5EF4-FFF2-40B4-BE49-F238E27FC236}">
                  <a16:creationId xmlns:a16="http://schemas.microsoft.com/office/drawing/2014/main" id="{41F3C75F-D780-4E9A-8389-3234B4977B74}"/>
                </a:ext>
              </a:extLst>
            </p:cNvPr>
            <p:cNvSpPr txBox="1">
              <a:spLocks noChangeArrowheads="1"/>
            </p:cNvSpPr>
            <p:nvPr/>
          </p:nvSpPr>
          <p:spPr bwMode="auto">
            <a:xfrm>
              <a:off x="3594547" y="1432349"/>
              <a:ext cx="3476932" cy="307777"/>
            </a:xfrm>
            <a:prstGeom prst="rect">
              <a:avLst/>
            </a:prstGeom>
            <a:noFill/>
            <a:ln w="9525">
              <a:noFill/>
              <a:miter lim="800000"/>
              <a:headEnd/>
              <a:tailEnd/>
            </a:ln>
          </p:spPr>
          <p:txBody>
            <a:bodyPr wrap="square">
              <a:spAutoFit/>
            </a:bodyPr>
            <a:lstStyle/>
            <a:p>
              <a:pPr>
                <a:defRPr/>
              </a:pPr>
              <a:r>
                <a:rPr lang="ja-JP" altLang="en-US" sz="1400" b="1" dirty="0">
                  <a:latin typeface="+mj-lt"/>
                  <a:ea typeface="맑은 고딕" pitchFamily="50" charset="-127"/>
                </a:rPr>
                <a:t>システムについて</a:t>
              </a:r>
              <a:endParaRPr lang="en-US" altLang="ko-KR" sz="1400" b="1" dirty="0">
                <a:latin typeface="+mj-lt"/>
                <a:ea typeface="맑은 고딕" pitchFamily="50" charset="-127"/>
              </a:endParaRPr>
            </a:p>
          </p:txBody>
        </p:sp>
        <p:sp>
          <p:nvSpPr>
            <p:cNvPr id="25" name="Text Box 11">
              <a:extLst>
                <a:ext uri="{FF2B5EF4-FFF2-40B4-BE49-F238E27FC236}">
                  <a16:creationId xmlns:a16="http://schemas.microsoft.com/office/drawing/2014/main" id="{6BCD81CA-35F0-40B6-A00C-EB503F8EB0E3}"/>
                </a:ext>
              </a:extLst>
            </p:cNvPr>
            <p:cNvSpPr txBox="1">
              <a:spLocks noChangeArrowheads="1"/>
            </p:cNvSpPr>
            <p:nvPr/>
          </p:nvSpPr>
          <p:spPr bwMode="auto">
            <a:xfrm>
              <a:off x="3594547" y="1760088"/>
              <a:ext cx="3476932" cy="246221"/>
            </a:xfrm>
            <a:prstGeom prst="rect">
              <a:avLst/>
            </a:prstGeom>
            <a:noFill/>
            <a:ln w="9525">
              <a:noFill/>
              <a:miter lim="800000"/>
              <a:headEnd/>
              <a:tailEnd/>
            </a:ln>
            <a:effectLst/>
          </p:spPr>
          <p:txBody>
            <a:bodyPr wrap="square" anchor="ctr">
              <a:spAutoFit/>
            </a:bodyPr>
            <a:lstStyle/>
            <a:p>
              <a:pPr>
                <a:lnSpc>
                  <a:spcPts val="1200"/>
                </a:lnSpc>
                <a:defRPr/>
              </a:pPr>
              <a:r>
                <a:rPr lang="ja-JP" altLang="en-US" sz="1100" dirty="0">
                  <a:solidFill>
                    <a:schemeClr val="tx1">
                      <a:lumMod val="65000"/>
                      <a:lumOff val="35000"/>
                    </a:schemeClr>
                  </a:solidFill>
                  <a:latin typeface="+mj-lt"/>
                  <a:ea typeface="맑은 고딕" pitchFamily="50" charset="-127"/>
                  <a:cs typeface="굴림" pitchFamily="50" charset="-127"/>
                </a:rPr>
                <a:t>本企画におけるシステムに関する内容</a:t>
              </a:r>
              <a:r>
                <a:rPr lang="en-US" altLang="ja-JP" sz="1100" dirty="0">
                  <a:solidFill>
                    <a:schemeClr val="tx1">
                      <a:lumMod val="65000"/>
                      <a:lumOff val="35000"/>
                    </a:schemeClr>
                  </a:solidFill>
                  <a:latin typeface="+mj-lt"/>
                  <a:ea typeface="맑은 고딕" pitchFamily="50" charset="-127"/>
                  <a:cs typeface="굴림" pitchFamily="50" charset="-127"/>
                </a:rPr>
                <a:t>( P21~ )</a:t>
              </a:r>
              <a:endParaRPr lang="en-US" altLang="ko-KR" sz="1100" dirty="0">
                <a:solidFill>
                  <a:schemeClr val="tx1">
                    <a:lumMod val="65000"/>
                    <a:lumOff val="35000"/>
                  </a:schemeClr>
                </a:solidFill>
                <a:latin typeface="+mj-lt"/>
                <a:ea typeface="맑은 고딕" pitchFamily="50" charset="-127"/>
                <a:cs typeface="굴림" pitchFamily="50" charset="-127"/>
              </a:endParaRPr>
            </a:p>
          </p:txBody>
        </p:sp>
        <p:grpSp>
          <p:nvGrpSpPr>
            <p:cNvPr id="26" name="グループ化 25">
              <a:extLst>
                <a:ext uri="{FF2B5EF4-FFF2-40B4-BE49-F238E27FC236}">
                  <a16:creationId xmlns:a16="http://schemas.microsoft.com/office/drawing/2014/main" id="{A3C0749F-21B5-4564-971B-AD0DDAC7A637}"/>
                </a:ext>
              </a:extLst>
            </p:cNvPr>
            <p:cNvGrpSpPr/>
            <p:nvPr/>
          </p:nvGrpSpPr>
          <p:grpSpPr>
            <a:xfrm>
              <a:off x="2839454" y="1425349"/>
              <a:ext cx="681038" cy="681037"/>
              <a:chOff x="2839454" y="1425349"/>
              <a:chExt cx="681038" cy="681037"/>
            </a:xfrm>
          </p:grpSpPr>
          <p:sp>
            <p:nvSpPr>
              <p:cNvPr id="27" name="타원 20">
                <a:extLst>
                  <a:ext uri="{FF2B5EF4-FFF2-40B4-BE49-F238E27FC236}">
                    <a16:creationId xmlns:a16="http://schemas.microsoft.com/office/drawing/2014/main" id="{31D26310-D575-4C16-ABAB-6934DDB9FE52}"/>
                  </a:ext>
                </a:extLst>
              </p:cNvPr>
              <p:cNvSpPr/>
              <p:nvPr/>
            </p:nvSpPr>
            <p:spPr bwMode="auto">
              <a:xfrm>
                <a:off x="2839454" y="1425349"/>
                <a:ext cx="681038" cy="681037"/>
              </a:xfrm>
              <a:prstGeom prst="ellipse">
                <a:avLst/>
              </a:prstGeom>
              <a:solidFill>
                <a:srgbClr val="5C3D81"/>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bg1"/>
                  </a:solidFill>
                  <a:latin typeface="+mj-lt"/>
                  <a:ea typeface="맑은 고딕" pitchFamily="50" charset="-127"/>
                </a:endParaRPr>
              </a:p>
            </p:txBody>
          </p:sp>
          <p:sp>
            <p:nvSpPr>
              <p:cNvPr id="28" name="TextBox 13">
                <a:extLst>
                  <a:ext uri="{FF2B5EF4-FFF2-40B4-BE49-F238E27FC236}">
                    <a16:creationId xmlns:a16="http://schemas.microsoft.com/office/drawing/2014/main" id="{927BBA1E-3A26-4936-95DD-324996B69C05}"/>
                  </a:ext>
                </a:extLst>
              </p:cNvPr>
              <p:cNvSpPr txBox="1">
                <a:spLocks noChangeArrowheads="1"/>
              </p:cNvSpPr>
              <p:nvPr/>
            </p:nvSpPr>
            <p:spPr bwMode="auto">
              <a:xfrm>
                <a:off x="2908103" y="1521561"/>
                <a:ext cx="543739" cy="477054"/>
              </a:xfrm>
              <a:prstGeom prst="rect">
                <a:avLst/>
              </a:prstGeom>
              <a:noFill/>
              <a:ln w="9525">
                <a:noFill/>
                <a:miter lim="800000"/>
                <a:headEnd/>
                <a:tailEnd/>
              </a:ln>
            </p:spPr>
            <p:txBody>
              <a:bodyPr wrap="none">
                <a:spAutoFit/>
              </a:bodyPr>
              <a:lstStyle/>
              <a:p>
                <a:r>
                  <a:rPr lang="en-US" altLang="ko-KR" sz="2500" b="1" dirty="0">
                    <a:solidFill>
                      <a:schemeClr val="bg1"/>
                    </a:solidFill>
                    <a:latin typeface="+mj-lt"/>
                    <a:ea typeface="맑은 고딕" pitchFamily="50" charset="-127"/>
                    <a:cs typeface="+mj-cs"/>
                  </a:rPr>
                  <a:t>03</a:t>
                </a:r>
                <a:endParaRPr lang="ko-KR" altLang="en-US" sz="2500" b="1" dirty="0">
                  <a:solidFill>
                    <a:schemeClr val="bg1"/>
                  </a:solidFill>
                  <a:latin typeface="+mj-lt"/>
                  <a:ea typeface="맑은 고딕" pitchFamily="50" charset="-127"/>
                  <a:cs typeface="+mj-cs"/>
                </a:endParaRPr>
              </a:p>
            </p:txBody>
          </p:sp>
        </p:grpSp>
      </p:grpSp>
      <p:grpSp>
        <p:nvGrpSpPr>
          <p:cNvPr id="29" name="グループ化 28">
            <a:extLst>
              <a:ext uri="{FF2B5EF4-FFF2-40B4-BE49-F238E27FC236}">
                <a16:creationId xmlns:a16="http://schemas.microsoft.com/office/drawing/2014/main" id="{3CF846EE-6342-49E5-8FC4-B258B3E02005}"/>
              </a:ext>
            </a:extLst>
          </p:cNvPr>
          <p:cNvGrpSpPr/>
          <p:nvPr/>
        </p:nvGrpSpPr>
        <p:grpSpPr>
          <a:xfrm>
            <a:off x="4619982" y="2481524"/>
            <a:ext cx="4666893" cy="681037"/>
            <a:chOff x="2839454" y="1425349"/>
            <a:chExt cx="4666893" cy="681037"/>
          </a:xfrm>
        </p:grpSpPr>
        <p:sp>
          <p:nvSpPr>
            <p:cNvPr id="30" name="Text Box 5">
              <a:extLst>
                <a:ext uri="{FF2B5EF4-FFF2-40B4-BE49-F238E27FC236}">
                  <a16:creationId xmlns:a16="http://schemas.microsoft.com/office/drawing/2014/main" id="{1D846F04-451D-44E9-9E6D-102BB5FD8136}"/>
                </a:ext>
              </a:extLst>
            </p:cNvPr>
            <p:cNvSpPr txBox="1">
              <a:spLocks noChangeArrowheads="1"/>
            </p:cNvSpPr>
            <p:nvPr/>
          </p:nvSpPr>
          <p:spPr bwMode="auto">
            <a:xfrm>
              <a:off x="3594547" y="1432349"/>
              <a:ext cx="3476932" cy="307777"/>
            </a:xfrm>
            <a:prstGeom prst="rect">
              <a:avLst/>
            </a:prstGeom>
            <a:noFill/>
            <a:ln w="9525">
              <a:noFill/>
              <a:miter lim="800000"/>
              <a:headEnd/>
              <a:tailEnd/>
            </a:ln>
          </p:spPr>
          <p:txBody>
            <a:bodyPr wrap="square">
              <a:spAutoFit/>
            </a:bodyPr>
            <a:lstStyle/>
            <a:p>
              <a:pPr>
                <a:defRPr/>
              </a:pPr>
              <a:r>
                <a:rPr lang="ja-JP" altLang="en-US" sz="1400" b="1" dirty="0">
                  <a:latin typeface="+mj-lt"/>
                  <a:ea typeface="맑은 고딕" pitchFamily="50" charset="-127"/>
                </a:rPr>
                <a:t>クライアト</a:t>
              </a:r>
              <a:r>
                <a:rPr lang="en-US" altLang="ja-JP" sz="1400" b="1" dirty="0">
                  <a:latin typeface="+mj-lt"/>
                  <a:ea typeface="맑은 고딕" pitchFamily="50" charset="-127"/>
                </a:rPr>
                <a:t>,</a:t>
              </a:r>
              <a:r>
                <a:rPr lang="ja-JP" altLang="en-US" sz="1400" b="1" dirty="0">
                  <a:latin typeface="+mj-lt"/>
                  <a:ea typeface="맑은 고딕" pitchFamily="50" charset="-127"/>
                </a:rPr>
                <a:t>エンドユーザーについて</a:t>
              </a:r>
            </a:p>
          </p:txBody>
        </p:sp>
        <p:sp>
          <p:nvSpPr>
            <p:cNvPr id="31" name="Text Box 11">
              <a:extLst>
                <a:ext uri="{FF2B5EF4-FFF2-40B4-BE49-F238E27FC236}">
                  <a16:creationId xmlns:a16="http://schemas.microsoft.com/office/drawing/2014/main" id="{DD3D0E35-3690-4145-9C07-A2D779147E62}"/>
                </a:ext>
              </a:extLst>
            </p:cNvPr>
            <p:cNvSpPr txBox="1">
              <a:spLocks noChangeArrowheads="1"/>
            </p:cNvSpPr>
            <p:nvPr/>
          </p:nvSpPr>
          <p:spPr bwMode="auto">
            <a:xfrm>
              <a:off x="3594547" y="1760088"/>
              <a:ext cx="3911800" cy="246221"/>
            </a:xfrm>
            <a:prstGeom prst="rect">
              <a:avLst/>
            </a:prstGeom>
            <a:noFill/>
            <a:ln w="9525">
              <a:noFill/>
              <a:miter lim="800000"/>
              <a:headEnd/>
              <a:tailEnd/>
            </a:ln>
            <a:effectLst/>
          </p:spPr>
          <p:txBody>
            <a:bodyPr wrap="square" anchor="ctr">
              <a:spAutoFit/>
            </a:bodyPr>
            <a:lstStyle/>
            <a:p>
              <a:pPr>
                <a:lnSpc>
                  <a:spcPts val="1200"/>
                </a:lnSpc>
                <a:defRPr/>
              </a:pPr>
              <a:r>
                <a:rPr lang="ja-JP" altLang="en-US" sz="1100" dirty="0">
                  <a:solidFill>
                    <a:schemeClr val="tx1">
                      <a:lumMod val="65000"/>
                      <a:lumOff val="35000"/>
                    </a:schemeClr>
                  </a:solidFill>
                  <a:latin typeface="+mj-lt"/>
                  <a:ea typeface="맑은 고딕" pitchFamily="50" charset="-127"/>
                  <a:cs typeface="굴림" pitchFamily="50" charset="-127"/>
                </a:rPr>
                <a:t>本企画におけるクライアントとユーザに関する内容</a:t>
              </a:r>
              <a:r>
                <a:rPr lang="en-US" altLang="ja-JP" sz="1100" dirty="0">
                  <a:solidFill>
                    <a:schemeClr val="tx1">
                      <a:lumMod val="65000"/>
                      <a:lumOff val="35000"/>
                    </a:schemeClr>
                  </a:solidFill>
                  <a:latin typeface="+mj-lt"/>
                  <a:ea typeface="맑은 고딕" pitchFamily="50" charset="-127"/>
                  <a:cs typeface="굴림" pitchFamily="50" charset="-127"/>
                </a:rPr>
                <a:t>( P10~ )</a:t>
              </a:r>
              <a:endParaRPr lang="en-US" altLang="ko-KR" sz="1100" dirty="0">
                <a:solidFill>
                  <a:schemeClr val="tx1">
                    <a:lumMod val="65000"/>
                    <a:lumOff val="35000"/>
                  </a:schemeClr>
                </a:solidFill>
                <a:latin typeface="+mj-lt"/>
                <a:ea typeface="맑은 고딕" pitchFamily="50" charset="-127"/>
                <a:cs typeface="굴림" pitchFamily="50" charset="-127"/>
              </a:endParaRPr>
            </a:p>
          </p:txBody>
        </p:sp>
        <p:grpSp>
          <p:nvGrpSpPr>
            <p:cNvPr id="32" name="グループ化 31">
              <a:extLst>
                <a:ext uri="{FF2B5EF4-FFF2-40B4-BE49-F238E27FC236}">
                  <a16:creationId xmlns:a16="http://schemas.microsoft.com/office/drawing/2014/main" id="{39E3262F-A027-4E83-ABC9-C8436EA7A9E9}"/>
                </a:ext>
              </a:extLst>
            </p:cNvPr>
            <p:cNvGrpSpPr/>
            <p:nvPr/>
          </p:nvGrpSpPr>
          <p:grpSpPr>
            <a:xfrm>
              <a:off x="2839454" y="1425349"/>
              <a:ext cx="681038" cy="681037"/>
              <a:chOff x="2839454" y="1425349"/>
              <a:chExt cx="681038" cy="681037"/>
            </a:xfrm>
          </p:grpSpPr>
          <p:sp>
            <p:nvSpPr>
              <p:cNvPr id="33" name="타원 20">
                <a:extLst>
                  <a:ext uri="{FF2B5EF4-FFF2-40B4-BE49-F238E27FC236}">
                    <a16:creationId xmlns:a16="http://schemas.microsoft.com/office/drawing/2014/main" id="{712E796C-2A9E-4A46-89AD-0DC979B58545}"/>
                  </a:ext>
                </a:extLst>
              </p:cNvPr>
              <p:cNvSpPr/>
              <p:nvPr/>
            </p:nvSpPr>
            <p:spPr bwMode="auto">
              <a:xfrm>
                <a:off x="2839454" y="1425349"/>
                <a:ext cx="681038" cy="681037"/>
              </a:xfrm>
              <a:prstGeom prst="ellipse">
                <a:avLst/>
              </a:prstGeom>
              <a:solidFill>
                <a:srgbClr val="3B5AB3"/>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bg1"/>
                  </a:solidFill>
                  <a:latin typeface="+mj-lt"/>
                  <a:ea typeface="맑은 고딕" pitchFamily="50" charset="-127"/>
                </a:endParaRPr>
              </a:p>
            </p:txBody>
          </p:sp>
          <p:sp>
            <p:nvSpPr>
              <p:cNvPr id="34" name="TextBox 13">
                <a:extLst>
                  <a:ext uri="{FF2B5EF4-FFF2-40B4-BE49-F238E27FC236}">
                    <a16:creationId xmlns:a16="http://schemas.microsoft.com/office/drawing/2014/main" id="{1598B624-E9C6-40E8-A14B-501BB79AA845}"/>
                  </a:ext>
                </a:extLst>
              </p:cNvPr>
              <p:cNvSpPr txBox="1">
                <a:spLocks noChangeArrowheads="1"/>
              </p:cNvSpPr>
              <p:nvPr/>
            </p:nvSpPr>
            <p:spPr bwMode="auto">
              <a:xfrm>
                <a:off x="2908103" y="1521561"/>
                <a:ext cx="543739" cy="477054"/>
              </a:xfrm>
              <a:prstGeom prst="rect">
                <a:avLst/>
              </a:prstGeom>
              <a:noFill/>
              <a:ln w="9525">
                <a:noFill/>
                <a:miter lim="800000"/>
                <a:headEnd/>
                <a:tailEnd/>
              </a:ln>
            </p:spPr>
            <p:txBody>
              <a:bodyPr wrap="none">
                <a:spAutoFit/>
              </a:bodyPr>
              <a:lstStyle/>
              <a:p>
                <a:r>
                  <a:rPr lang="en-US" altLang="ko-KR" sz="2500" b="1" dirty="0">
                    <a:solidFill>
                      <a:schemeClr val="bg1"/>
                    </a:solidFill>
                    <a:latin typeface="+mj-lt"/>
                    <a:ea typeface="맑은 고딕" pitchFamily="50" charset="-127"/>
                    <a:cs typeface="+mj-cs"/>
                  </a:rPr>
                  <a:t>02</a:t>
                </a:r>
                <a:endParaRPr lang="ko-KR" altLang="en-US" sz="2500" b="1" dirty="0">
                  <a:solidFill>
                    <a:schemeClr val="bg1"/>
                  </a:solidFill>
                  <a:latin typeface="+mj-lt"/>
                  <a:ea typeface="맑은 고딕" pitchFamily="50" charset="-127"/>
                  <a:cs typeface="+mj-cs"/>
                </a:endParaRPr>
              </a:p>
            </p:txBody>
          </p:sp>
        </p:grpSp>
      </p:grpSp>
      <p:grpSp>
        <p:nvGrpSpPr>
          <p:cNvPr id="35" name="グループ化 34">
            <a:extLst>
              <a:ext uri="{FF2B5EF4-FFF2-40B4-BE49-F238E27FC236}">
                <a16:creationId xmlns:a16="http://schemas.microsoft.com/office/drawing/2014/main" id="{F8C42542-8825-4193-982E-92CB4C48A899}"/>
              </a:ext>
            </a:extLst>
          </p:cNvPr>
          <p:cNvGrpSpPr/>
          <p:nvPr/>
        </p:nvGrpSpPr>
        <p:grpSpPr>
          <a:xfrm>
            <a:off x="4614249" y="4905206"/>
            <a:ext cx="4232025" cy="681037"/>
            <a:chOff x="2839454" y="1425349"/>
            <a:chExt cx="4232025" cy="681037"/>
          </a:xfrm>
        </p:grpSpPr>
        <p:sp>
          <p:nvSpPr>
            <p:cNvPr id="36" name="Text Box 5">
              <a:extLst>
                <a:ext uri="{FF2B5EF4-FFF2-40B4-BE49-F238E27FC236}">
                  <a16:creationId xmlns:a16="http://schemas.microsoft.com/office/drawing/2014/main" id="{6F18180F-6037-47C0-846E-DAA075B1ED63}"/>
                </a:ext>
              </a:extLst>
            </p:cNvPr>
            <p:cNvSpPr txBox="1">
              <a:spLocks noChangeArrowheads="1"/>
            </p:cNvSpPr>
            <p:nvPr/>
          </p:nvSpPr>
          <p:spPr bwMode="auto">
            <a:xfrm>
              <a:off x="3594547" y="1432349"/>
              <a:ext cx="3476932" cy="307777"/>
            </a:xfrm>
            <a:prstGeom prst="rect">
              <a:avLst/>
            </a:prstGeom>
            <a:noFill/>
            <a:ln w="9525">
              <a:noFill/>
              <a:miter lim="800000"/>
              <a:headEnd/>
              <a:tailEnd/>
            </a:ln>
          </p:spPr>
          <p:txBody>
            <a:bodyPr wrap="square">
              <a:spAutoFit/>
            </a:bodyPr>
            <a:lstStyle/>
            <a:p>
              <a:pPr>
                <a:defRPr/>
              </a:pPr>
              <a:r>
                <a:rPr lang="ja-JP" altLang="en-US" sz="1400" b="1" dirty="0">
                  <a:latin typeface="+mj-lt"/>
                  <a:ea typeface="맑은 고딕" pitchFamily="50" charset="-127"/>
                </a:rPr>
                <a:t>成果物について</a:t>
              </a:r>
              <a:endParaRPr lang="en-US" altLang="ko-KR" sz="1400" b="1" dirty="0">
                <a:latin typeface="+mj-lt"/>
                <a:ea typeface="맑은 고딕" pitchFamily="50" charset="-127"/>
              </a:endParaRPr>
            </a:p>
          </p:txBody>
        </p:sp>
        <p:sp>
          <p:nvSpPr>
            <p:cNvPr id="37" name="Text Box 11">
              <a:extLst>
                <a:ext uri="{FF2B5EF4-FFF2-40B4-BE49-F238E27FC236}">
                  <a16:creationId xmlns:a16="http://schemas.microsoft.com/office/drawing/2014/main" id="{1148B83E-4E7B-4025-B971-1EE9639910C3}"/>
                </a:ext>
              </a:extLst>
            </p:cNvPr>
            <p:cNvSpPr txBox="1">
              <a:spLocks noChangeArrowheads="1"/>
            </p:cNvSpPr>
            <p:nvPr/>
          </p:nvSpPr>
          <p:spPr bwMode="auto">
            <a:xfrm>
              <a:off x="3594547" y="1760088"/>
              <a:ext cx="3476932" cy="246221"/>
            </a:xfrm>
            <a:prstGeom prst="rect">
              <a:avLst/>
            </a:prstGeom>
            <a:noFill/>
            <a:ln w="9525">
              <a:noFill/>
              <a:miter lim="800000"/>
              <a:headEnd/>
              <a:tailEnd/>
            </a:ln>
            <a:effectLst/>
          </p:spPr>
          <p:txBody>
            <a:bodyPr wrap="square" anchor="ctr">
              <a:spAutoFit/>
            </a:bodyPr>
            <a:lstStyle/>
            <a:p>
              <a:pPr>
                <a:lnSpc>
                  <a:spcPts val="1200"/>
                </a:lnSpc>
                <a:defRPr/>
              </a:pPr>
              <a:r>
                <a:rPr lang="ja-JP" altLang="en-US" sz="1100" dirty="0">
                  <a:solidFill>
                    <a:schemeClr val="tx1">
                      <a:lumMod val="65000"/>
                      <a:lumOff val="35000"/>
                    </a:schemeClr>
                  </a:solidFill>
                  <a:latin typeface="+mj-lt"/>
                  <a:ea typeface="맑은 고딕" pitchFamily="50" charset="-127"/>
                  <a:cs typeface="굴림" pitchFamily="50" charset="-127"/>
                </a:rPr>
                <a:t>本企画における成果物に関する内容</a:t>
              </a:r>
              <a:r>
                <a:rPr lang="en-US" altLang="ja-JP" sz="1100" dirty="0">
                  <a:solidFill>
                    <a:schemeClr val="tx1">
                      <a:lumMod val="65000"/>
                      <a:lumOff val="35000"/>
                    </a:schemeClr>
                  </a:solidFill>
                  <a:latin typeface="+mj-lt"/>
                  <a:ea typeface="맑은 고딕" pitchFamily="50" charset="-127"/>
                  <a:cs typeface="굴림" pitchFamily="50" charset="-127"/>
                </a:rPr>
                <a:t>( P27~ )</a:t>
              </a:r>
              <a:endParaRPr lang="en-US" altLang="ko-KR" sz="1100" dirty="0">
                <a:solidFill>
                  <a:schemeClr val="tx1">
                    <a:lumMod val="65000"/>
                    <a:lumOff val="35000"/>
                  </a:schemeClr>
                </a:solidFill>
                <a:latin typeface="+mj-lt"/>
                <a:ea typeface="맑은 고딕" pitchFamily="50" charset="-127"/>
                <a:cs typeface="굴림" pitchFamily="50" charset="-127"/>
              </a:endParaRPr>
            </a:p>
          </p:txBody>
        </p:sp>
        <p:grpSp>
          <p:nvGrpSpPr>
            <p:cNvPr id="38" name="グループ化 37">
              <a:extLst>
                <a:ext uri="{FF2B5EF4-FFF2-40B4-BE49-F238E27FC236}">
                  <a16:creationId xmlns:a16="http://schemas.microsoft.com/office/drawing/2014/main" id="{D8DCC345-4C6B-436B-A6CF-7DCDE3640BB2}"/>
                </a:ext>
              </a:extLst>
            </p:cNvPr>
            <p:cNvGrpSpPr/>
            <p:nvPr/>
          </p:nvGrpSpPr>
          <p:grpSpPr>
            <a:xfrm>
              <a:off x="2839454" y="1425349"/>
              <a:ext cx="681038" cy="681037"/>
              <a:chOff x="2839454" y="1425349"/>
              <a:chExt cx="681038" cy="681037"/>
            </a:xfrm>
          </p:grpSpPr>
          <p:sp>
            <p:nvSpPr>
              <p:cNvPr id="39" name="타원 20">
                <a:extLst>
                  <a:ext uri="{FF2B5EF4-FFF2-40B4-BE49-F238E27FC236}">
                    <a16:creationId xmlns:a16="http://schemas.microsoft.com/office/drawing/2014/main" id="{8488BBFD-02FC-4677-8633-A9CC9F5E3221}"/>
                  </a:ext>
                </a:extLst>
              </p:cNvPr>
              <p:cNvSpPr/>
              <p:nvPr/>
            </p:nvSpPr>
            <p:spPr bwMode="auto">
              <a:xfrm>
                <a:off x="2839454" y="1425349"/>
                <a:ext cx="681038" cy="681037"/>
              </a:xfrm>
              <a:prstGeom prst="ellipse">
                <a:avLst/>
              </a:prstGeom>
              <a:solidFill>
                <a:srgbClr val="916BA8"/>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solidFill>
                    <a:schemeClr val="bg1"/>
                  </a:solidFill>
                  <a:latin typeface="+mj-lt"/>
                  <a:ea typeface="맑은 고딕" pitchFamily="50" charset="-127"/>
                </a:endParaRPr>
              </a:p>
            </p:txBody>
          </p:sp>
          <p:sp>
            <p:nvSpPr>
              <p:cNvPr id="40" name="TextBox 13">
                <a:extLst>
                  <a:ext uri="{FF2B5EF4-FFF2-40B4-BE49-F238E27FC236}">
                    <a16:creationId xmlns:a16="http://schemas.microsoft.com/office/drawing/2014/main" id="{C13AB269-A680-447F-B320-FC011BF2B68E}"/>
                  </a:ext>
                </a:extLst>
              </p:cNvPr>
              <p:cNvSpPr txBox="1">
                <a:spLocks noChangeArrowheads="1"/>
              </p:cNvSpPr>
              <p:nvPr/>
            </p:nvSpPr>
            <p:spPr bwMode="auto">
              <a:xfrm>
                <a:off x="2908103" y="1521561"/>
                <a:ext cx="543739" cy="477054"/>
              </a:xfrm>
              <a:prstGeom prst="rect">
                <a:avLst/>
              </a:prstGeom>
              <a:noFill/>
              <a:ln w="9525">
                <a:noFill/>
                <a:miter lim="800000"/>
                <a:headEnd/>
                <a:tailEnd/>
              </a:ln>
            </p:spPr>
            <p:txBody>
              <a:bodyPr wrap="none">
                <a:spAutoFit/>
              </a:bodyPr>
              <a:lstStyle/>
              <a:p>
                <a:r>
                  <a:rPr lang="en-US" altLang="ko-KR" sz="2500" b="1" dirty="0">
                    <a:solidFill>
                      <a:schemeClr val="bg1"/>
                    </a:solidFill>
                    <a:latin typeface="+mj-lt"/>
                    <a:ea typeface="맑은 고딕" pitchFamily="50" charset="-127"/>
                    <a:cs typeface="+mj-cs"/>
                  </a:rPr>
                  <a:t>04</a:t>
                </a:r>
                <a:endParaRPr lang="ko-KR" altLang="en-US" sz="2500" b="1" dirty="0">
                  <a:solidFill>
                    <a:schemeClr val="bg1"/>
                  </a:solidFill>
                  <a:latin typeface="+mj-lt"/>
                  <a:ea typeface="맑은 고딕" pitchFamily="50" charset="-127"/>
                  <a:cs typeface="+mj-cs"/>
                </a:endParaRPr>
              </a:p>
            </p:txBody>
          </p:sp>
        </p:grpSp>
      </p:grpSp>
    </p:spTree>
    <p:extLst>
      <p:ext uri="{BB962C8B-B14F-4D97-AF65-F5344CB8AC3E}">
        <p14:creationId xmlns:p14="http://schemas.microsoft.com/office/powerpoint/2010/main" val="2607741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2.</a:t>
            </a:r>
            <a:r>
              <a:rPr lang="ja-JP" altLang="en-US" dirty="0">
                <a:solidFill>
                  <a:schemeClr val="tx1"/>
                </a:solidFill>
              </a:rPr>
              <a:t> クライアント</a:t>
            </a:r>
            <a:r>
              <a:rPr lang="en-US" altLang="ja-JP" dirty="0">
                <a:solidFill>
                  <a:schemeClr val="tx1"/>
                </a:solidFill>
              </a:rPr>
              <a:t>,</a:t>
            </a:r>
            <a:r>
              <a:rPr lang="ja-JP" altLang="en-US" dirty="0">
                <a:solidFill>
                  <a:schemeClr val="tx1"/>
                </a:solidFill>
              </a:rPr>
              <a:t>エンドユーザーについて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7.</a:t>
            </a:r>
            <a:r>
              <a:rPr lang="ja-JP" altLang="en-US" sz="1800" b="1" dirty="0">
                <a:solidFill>
                  <a:schemeClr val="tx1"/>
                </a:solidFill>
              </a:rPr>
              <a:t>茅ヶ崎市について</a:t>
            </a:r>
            <a:endParaRPr lang="ko-KR" altLang="en-US" sz="1800" b="1"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819326" y="5267326"/>
            <a:ext cx="3295474" cy="36001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dirty="0"/>
              <a:t>※</a:t>
            </a:r>
            <a:r>
              <a:rPr lang="ja-JP" altLang="en-US" sz="1100" dirty="0"/>
              <a:t>第 </a:t>
            </a:r>
            <a:r>
              <a:rPr lang="en-US" altLang="ja-JP" sz="1100" dirty="0"/>
              <a:t>2</a:t>
            </a:r>
            <a:r>
              <a:rPr lang="ja-JP" altLang="en-US" sz="1100" dirty="0"/>
              <a:t>次茅ヶ崎市子ども読書活動推進計画</a:t>
            </a:r>
            <a:r>
              <a:rPr lang="en-US" altLang="ja-JP" sz="1100" dirty="0"/>
              <a:t>【</a:t>
            </a:r>
            <a:r>
              <a:rPr lang="ja-JP" altLang="en-US" sz="1100" dirty="0"/>
              <a:t>概要版</a:t>
            </a:r>
            <a:r>
              <a:rPr lang="en-US" altLang="ja-JP" sz="1100" dirty="0"/>
              <a:t>】</a:t>
            </a:r>
            <a:endParaRPr lang="ko-KR" altLang="en-US" sz="1100" dirty="0"/>
          </a:p>
        </p:txBody>
      </p:sp>
      <p:pic>
        <p:nvPicPr>
          <p:cNvPr id="6" name="Google Shape;263;p21">
            <a:extLst>
              <a:ext uri="{FF2B5EF4-FFF2-40B4-BE49-F238E27FC236}">
                <a16:creationId xmlns:a16="http://schemas.microsoft.com/office/drawing/2014/main" id="{94780727-1790-426B-B2A8-D1E4298AA818}"/>
              </a:ext>
            </a:extLst>
          </p:cNvPr>
          <p:cNvPicPr preferRelativeResize="0"/>
          <p:nvPr/>
        </p:nvPicPr>
        <p:blipFill rotWithShape="1">
          <a:blip r:embed="rId2">
            <a:alphaModFix/>
            <a:grayscl/>
          </a:blip>
          <a:srcRect b="8128"/>
          <a:stretch/>
        </p:blipFill>
        <p:spPr>
          <a:xfrm>
            <a:off x="653274" y="1628776"/>
            <a:ext cx="4356876" cy="3638550"/>
          </a:xfrm>
          <a:prstGeom prst="rect">
            <a:avLst/>
          </a:prstGeom>
          <a:noFill/>
          <a:ln>
            <a:noFill/>
          </a:ln>
        </p:spPr>
      </p:pic>
      <p:sp>
        <p:nvSpPr>
          <p:cNvPr id="7" name="내용 개체 틀 36">
            <a:extLst>
              <a:ext uri="{FF2B5EF4-FFF2-40B4-BE49-F238E27FC236}">
                <a16:creationId xmlns:a16="http://schemas.microsoft.com/office/drawing/2014/main" id="{7DFD590C-E265-4790-94E5-1844705BF900}"/>
              </a:ext>
            </a:extLst>
          </p:cNvPr>
          <p:cNvSpPr txBox="1">
            <a:spLocks/>
          </p:cNvSpPr>
          <p:nvPr/>
        </p:nvSpPr>
        <p:spPr>
          <a:xfrm>
            <a:off x="5010150" y="1803988"/>
            <a:ext cx="6877050" cy="18250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400" b="1" i="0" dirty="0">
                <a:solidFill>
                  <a:schemeClr val="tx1"/>
                </a:solidFill>
              </a:rPr>
              <a:t>現計画では、４つの数値目標が掲げられています。 </a:t>
            </a:r>
            <a:endParaRPr lang="en-US" altLang="ja-JP" sz="1400" b="1" i="0" dirty="0">
              <a:solidFill>
                <a:schemeClr val="tx1"/>
              </a:solidFill>
            </a:endParaRPr>
          </a:p>
          <a:p>
            <a:r>
              <a:rPr lang="ja-JP" altLang="en-US" sz="1400" b="1" i="0" dirty="0">
                <a:solidFill>
                  <a:schemeClr val="tx1"/>
                </a:solidFill>
              </a:rPr>
              <a:t>（１）図書館資料貸出点数（０歳から１８歳） </a:t>
            </a:r>
            <a:endParaRPr lang="en-US" altLang="ja-JP" sz="1400" b="1" i="0" dirty="0">
              <a:solidFill>
                <a:schemeClr val="tx1"/>
              </a:solidFill>
            </a:endParaRPr>
          </a:p>
          <a:p>
            <a:r>
              <a:rPr lang="ja-JP" altLang="en-US" sz="1400" b="1" i="0" dirty="0">
                <a:solidFill>
                  <a:schemeClr val="tx1"/>
                </a:solidFill>
              </a:rPr>
              <a:t>（２）週に１時間以上自主的に本を読む子どもの比率（小・中学生） </a:t>
            </a:r>
          </a:p>
          <a:p>
            <a:r>
              <a:rPr lang="ja-JP" altLang="en-US" sz="1400" b="1" i="0" dirty="0">
                <a:solidFill>
                  <a:schemeClr val="tx1"/>
                </a:solidFill>
              </a:rPr>
              <a:t>（３）団体貸出登録数（児童クラブ、子ども読書に関するボランティア団体） </a:t>
            </a:r>
          </a:p>
          <a:p>
            <a:r>
              <a:rPr lang="ja-JP" altLang="en-US" sz="1400" b="1" i="0" dirty="0">
                <a:solidFill>
                  <a:schemeClr val="tx1"/>
                </a:solidFill>
              </a:rPr>
              <a:t>（４）調べ学習等、市立図書館を利用した授業を行った学校数（小・中学校）</a:t>
            </a:r>
          </a:p>
        </p:txBody>
      </p:sp>
      <p:pic>
        <p:nvPicPr>
          <p:cNvPr id="8" name="Google Shape;193;p14" descr="矢印: 直線 単色塗りつぶし">
            <a:extLst>
              <a:ext uri="{FF2B5EF4-FFF2-40B4-BE49-F238E27FC236}">
                <a16:creationId xmlns:a16="http://schemas.microsoft.com/office/drawing/2014/main" id="{C37AF3E3-03D3-4548-AA2F-E68227D16EF6}"/>
              </a:ext>
            </a:extLst>
          </p:cNvPr>
          <p:cNvPicPr preferRelativeResize="0"/>
          <p:nvPr/>
        </p:nvPicPr>
        <p:blipFill rotWithShape="1">
          <a:blip r:embed="rId3">
            <a:alphaModFix/>
          </a:blip>
          <a:srcRect/>
          <a:stretch/>
        </p:blipFill>
        <p:spPr>
          <a:xfrm rot="16200000">
            <a:off x="7379979" y="3533775"/>
            <a:ext cx="712464" cy="712464"/>
          </a:xfrm>
          <a:prstGeom prst="rect">
            <a:avLst/>
          </a:prstGeom>
          <a:noFill/>
          <a:ln>
            <a:noFill/>
          </a:ln>
        </p:spPr>
      </p:pic>
      <p:sp>
        <p:nvSpPr>
          <p:cNvPr id="9" name="내용 개체 틀 36">
            <a:extLst>
              <a:ext uri="{FF2B5EF4-FFF2-40B4-BE49-F238E27FC236}">
                <a16:creationId xmlns:a16="http://schemas.microsoft.com/office/drawing/2014/main" id="{8ACDA9C6-E7FF-4E91-BE7F-94CFEE37ED45}"/>
              </a:ext>
            </a:extLst>
          </p:cNvPr>
          <p:cNvSpPr txBox="1">
            <a:spLocks/>
          </p:cNvSpPr>
          <p:nvPr/>
        </p:nvSpPr>
        <p:spPr>
          <a:xfrm>
            <a:off x="5153201" y="4447221"/>
            <a:ext cx="5715000" cy="4105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algn="ctr"/>
            <a:r>
              <a:rPr lang="ja-JP" altLang="en-US" sz="1400" b="1" i="0" dirty="0">
                <a:solidFill>
                  <a:schemeClr val="tx1"/>
                </a:solidFill>
              </a:rPr>
              <a:t>職業について図書を紹介することにより図書の活用にもつながる</a:t>
            </a:r>
          </a:p>
        </p:txBody>
      </p:sp>
      <p:sp>
        <p:nvSpPr>
          <p:cNvPr id="10" name="내용 개체 틀 36">
            <a:extLst>
              <a:ext uri="{FF2B5EF4-FFF2-40B4-BE49-F238E27FC236}">
                <a16:creationId xmlns:a16="http://schemas.microsoft.com/office/drawing/2014/main" id="{89D099C5-8E51-4B9A-A9ED-06F0BCFA50E5}"/>
              </a:ext>
            </a:extLst>
          </p:cNvPr>
          <p:cNvSpPr txBox="1">
            <a:spLocks/>
          </p:cNvSpPr>
          <p:nvPr/>
        </p:nvSpPr>
        <p:spPr>
          <a:xfrm>
            <a:off x="883025" y="5747246"/>
            <a:ext cx="6136900" cy="33827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l" rtl="0">
              <a:spcBef>
                <a:spcPts val="0"/>
              </a:spcBef>
              <a:spcAft>
                <a:spcPts val="0"/>
              </a:spcAft>
              <a:buNone/>
            </a:pPr>
            <a:r>
              <a:rPr lang="ja-JP" altLang="en-US" sz="1400" dirty="0">
                <a:latin typeface="Arial"/>
                <a:ea typeface="Arial"/>
                <a:cs typeface="Arial"/>
                <a:sym typeface="Arial"/>
              </a:rPr>
              <a:t>第</a:t>
            </a:r>
            <a:r>
              <a:rPr lang="en-US" altLang="ja-JP" sz="1400" dirty="0">
                <a:latin typeface="Arial"/>
                <a:ea typeface="Arial"/>
                <a:cs typeface="Arial"/>
                <a:sym typeface="Arial"/>
              </a:rPr>
              <a:t>2</a:t>
            </a:r>
            <a:r>
              <a:rPr lang="ja-JP" altLang="en-US" sz="1400" dirty="0">
                <a:latin typeface="Arial"/>
                <a:ea typeface="Arial"/>
                <a:cs typeface="Arial"/>
                <a:sym typeface="Arial"/>
              </a:rPr>
              <a:t>次茅ケ崎市子ども読書活動推進計画における計画期間の延長について（案）</a:t>
            </a:r>
          </a:p>
        </p:txBody>
      </p:sp>
      <p:sp>
        <p:nvSpPr>
          <p:cNvPr id="11" name="내용 개체 틀 36">
            <a:extLst>
              <a:ext uri="{FF2B5EF4-FFF2-40B4-BE49-F238E27FC236}">
                <a16:creationId xmlns:a16="http://schemas.microsoft.com/office/drawing/2014/main" id="{AAD2B006-8CF7-4859-A0FC-FED597F427F2}"/>
              </a:ext>
            </a:extLst>
          </p:cNvPr>
          <p:cNvSpPr txBox="1">
            <a:spLocks/>
          </p:cNvSpPr>
          <p:nvPr/>
        </p:nvSpPr>
        <p:spPr>
          <a:xfrm>
            <a:off x="1281178" y="6036289"/>
            <a:ext cx="7653271" cy="3382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l" rtl="0">
              <a:spcBef>
                <a:spcPts val="0"/>
              </a:spcBef>
              <a:spcAft>
                <a:spcPts val="0"/>
              </a:spcAft>
              <a:buNone/>
            </a:pPr>
            <a:r>
              <a:rPr lang="en-US" altLang="ja-JP" sz="1200" dirty="0">
                <a:latin typeface="Arial"/>
                <a:ea typeface="Arial"/>
                <a:cs typeface="Arial"/>
                <a:sym typeface="Arial"/>
              </a:rPr>
              <a:t>https://www.city.chigasaki.kanagawa.jp/_res/projects/default_project/_page_/001/040/730/4_document4.pdf</a:t>
            </a:r>
            <a:endParaRPr lang="en-US" altLang="ja-JP" sz="1200" dirty="0"/>
          </a:p>
        </p:txBody>
      </p:sp>
    </p:spTree>
    <p:extLst>
      <p:ext uri="{BB962C8B-B14F-4D97-AF65-F5344CB8AC3E}">
        <p14:creationId xmlns:p14="http://schemas.microsoft.com/office/powerpoint/2010/main" val="303571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타원 5">
            <a:extLst>
              <a:ext uri="{FF2B5EF4-FFF2-40B4-BE49-F238E27FC236}">
                <a16:creationId xmlns:a16="http://schemas.microsoft.com/office/drawing/2014/main" id="{50CB0DDE-203A-4EA3-BDDB-419240E0DFC7}"/>
              </a:ext>
            </a:extLst>
          </p:cNvPr>
          <p:cNvSpPr/>
          <p:nvPr/>
        </p:nvSpPr>
        <p:spPr bwMode="auto">
          <a:xfrm>
            <a:off x="5660382" y="1601145"/>
            <a:ext cx="871236" cy="871235"/>
          </a:xfrm>
          <a:prstGeom prst="ellipse">
            <a:avLst/>
          </a:prstGeom>
          <a:solidFill>
            <a:srgbClr val="5C3D81"/>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3000" dirty="0">
              <a:solidFill>
                <a:schemeClr val="tx1">
                  <a:lumMod val="75000"/>
                  <a:lumOff val="25000"/>
                </a:schemeClr>
              </a:solidFill>
              <a:latin typeface="+mj-lt"/>
              <a:ea typeface="맑은 고딕" pitchFamily="50" charset="-127"/>
            </a:endParaRPr>
          </a:p>
        </p:txBody>
      </p:sp>
      <p:sp>
        <p:nvSpPr>
          <p:cNvPr id="10" name="Text Box 5"/>
          <p:cNvSpPr txBox="1">
            <a:spLocks noChangeArrowheads="1"/>
          </p:cNvSpPr>
          <p:nvPr/>
        </p:nvSpPr>
        <p:spPr bwMode="auto">
          <a:xfrm>
            <a:off x="3795257" y="2472380"/>
            <a:ext cx="4520555"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ja-JP" altLang="en-US" sz="2400" b="1" dirty="0">
                <a:latin typeface="+mj-lt"/>
                <a:ea typeface="맑은 고딕" pitchFamily="50" charset="-127"/>
                <a:cs typeface="굴림" pitchFamily="50" charset="-127"/>
              </a:rPr>
              <a:t>システムについて</a:t>
            </a:r>
            <a:endParaRPr kumimoji="1" lang="en-US" altLang="ko-KR" sz="2400" b="1" dirty="0">
              <a:latin typeface="+mj-lt"/>
              <a:ea typeface="맑은 고딕" pitchFamily="50" charset="-127"/>
              <a:cs typeface="굴림" pitchFamily="50" charset="-127"/>
            </a:endParaRPr>
          </a:p>
        </p:txBody>
      </p:sp>
      <p:sp>
        <p:nvSpPr>
          <p:cNvPr id="11" name="Text Box 4"/>
          <p:cNvSpPr txBox="1">
            <a:spLocks noChangeArrowheads="1"/>
          </p:cNvSpPr>
          <p:nvPr/>
        </p:nvSpPr>
        <p:spPr bwMode="auto">
          <a:xfrm>
            <a:off x="5738434" y="1744376"/>
            <a:ext cx="643125"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3200" b="1" dirty="0">
                <a:solidFill>
                  <a:schemeClr val="bg1"/>
                </a:solidFill>
                <a:latin typeface="+mj-lt"/>
                <a:ea typeface="맑은 고딕" pitchFamily="50" charset="-127"/>
                <a:cs typeface="굴림" pitchFamily="50" charset="-127"/>
              </a:rPr>
              <a:t>03</a:t>
            </a:r>
            <a:endParaRPr kumimoji="1" lang="ko-KR" altLang="ko-KR" sz="3200" b="1" dirty="0">
              <a:solidFill>
                <a:schemeClr val="bg1"/>
              </a:solidFill>
              <a:latin typeface="+mj-lt"/>
              <a:ea typeface="맑은 고딕" pitchFamily="50" charset="-127"/>
              <a:cs typeface="굴림" pitchFamily="50" charset="-127"/>
            </a:endParaRPr>
          </a:p>
        </p:txBody>
      </p:sp>
      <p:sp>
        <p:nvSpPr>
          <p:cNvPr id="12" name="Text Box 9">
            <a:extLst>
              <a:ext uri="{FF2B5EF4-FFF2-40B4-BE49-F238E27FC236}">
                <a16:creationId xmlns:a16="http://schemas.microsoft.com/office/drawing/2014/main" id="{4E5DEC1E-F6FF-441F-936B-F2D7C59D0CFA}"/>
              </a:ext>
            </a:extLst>
          </p:cNvPr>
          <p:cNvSpPr txBox="1">
            <a:spLocks noChangeArrowheads="1"/>
          </p:cNvSpPr>
          <p:nvPr/>
        </p:nvSpPr>
        <p:spPr bwMode="auto">
          <a:xfrm>
            <a:off x="4362158" y="3285274"/>
            <a:ext cx="4686592" cy="2028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システムの機能について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P22 )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ポジティブ・ネガティブ分析機能について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P23 )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他との優位性について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P24 )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生徒側画面遷移について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P25 )</a:t>
            </a: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教員側画面遷移について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P26 )</a:t>
            </a:r>
          </a:p>
        </p:txBody>
      </p:sp>
    </p:spTree>
    <p:extLst>
      <p:ext uri="{BB962C8B-B14F-4D97-AF65-F5344CB8AC3E}">
        <p14:creationId xmlns:p14="http://schemas.microsoft.com/office/powerpoint/2010/main" val="1924984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4.</a:t>
            </a:r>
            <a:r>
              <a:rPr lang="ja-JP" altLang="en-US" dirty="0">
                <a:solidFill>
                  <a:schemeClr val="tx1"/>
                </a:solidFill>
              </a:rPr>
              <a:t> システムについて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dirty="0">
                <a:solidFill>
                  <a:schemeClr val="tx1"/>
                </a:solidFill>
              </a:rPr>
              <a:t>1.</a:t>
            </a:r>
            <a:r>
              <a:rPr lang="ja-JP" altLang="en-US" sz="1800" b="1" dirty="0">
                <a:solidFill>
                  <a:schemeClr val="tx1"/>
                </a:solidFill>
              </a:rPr>
              <a:t>システムの機能について</a:t>
            </a:r>
            <a:endParaRPr lang="ko-KR" altLang="en-US" sz="1800" b="1" dirty="0">
              <a:solidFill>
                <a:schemeClr val="tx1"/>
              </a:solidFill>
            </a:endParaRPr>
          </a:p>
        </p:txBody>
      </p:sp>
      <p:sp>
        <p:nvSpPr>
          <p:cNvPr id="13" name="내용 개체 틀 36">
            <a:extLst>
              <a:ext uri="{FF2B5EF4-FFF2-40B4-BE49-F238E27FC236}">
                <a16:creationId xmlns:a16="http://schemas.microsoft.com/office/drawing/2014/main" id="{ED471C3F-9E30-447E-BCDD-D6CF5092E0EF}"/>
              </a:ext>
            </a:extLst>
          </p:cNvPr>
          <p:cNvSpPr txBox="1">
            <a:spLocks/>
          </p:cNvSpPr>
          <p:nvPr/>
        </p:nvSpPr>
        <p:spPr>
          <a:xfrm>
            <a:off x="911424" y="1623980"/>
            <a:ext cx="10627302" cy="51173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b="1" i="0" dirty="0">
                <a:solidFill>
                  <a:schemeClr val="tx1"/>
                </a:solidFill>
              </a:rPr>
              <a:t>・ログイン機能</a:t>
            </a:r>
            <a:endParaRPr lang="en-US" altLang="ja-JP" b="1" i="0" dirty="0">
              <a:solidFill>
                <a:schemeClr val="tx1"/>
              </a:solidFill>
            </a:endParaRPr>
          </a:p>
          <a:p>
            <a:r>
              <a:rPr lang="ja-JP" altLang="en-US" b="1" i="0" dirty="0">
                <a:solidFill>
                  <a:schemeClr val="tx1"/>
                </a:solidFill>
              </a:rPr>
              <a:t>・キャリアパスポート</a:t>
            </a:r>
            <a:endParaRPr lang="en-US" altLang="ja-JP" b="1" i="0" dirty="0">
              <a:solidFill>
                <a:schemeClr val="tx1"/>
              </a:solidFill>
            </a:endParaRPr>
          </a:p>
          <a:p>
            <a:r>
              <a:rPr lang="ja-JP" altLang="en-US" i="0" dirty="0">
                <a:solidFill>
                  <a:schemeClr val="tx1"/>
                </a:solidFill>
              </a:rPr>
              <a:t>　　・入力機能</a:t>
            </a:r>
            <a:endParaRPr lang="en-US" altLang="ja-JP" i="0" dirty="0">
              <a:solidFill>
                <a:schemeClr val="tx1"/>
              </a:solidFill>
            </a:endParaRPr>
          </a:p>
          <a:p>
            <a:r>
              <a:rPr lang="ja-JP" altLang="en-US" i="0" dirty="0">
                <a:solidFill>
                  <a:schemeClr val="tx1"/>
                </a:solidFill>
              </a:rPr>
              <a:t>　　・表示機能</a:t>
            </a:r>
            <a:endParaRPr lang="en-US" altLang="ja-JP" i="0" dirty="0">
              <a:solidFill>
                <a:schemeClr val="tx1"/>
              </a:solidFill>
            </a:endParaRPr>
          </a:p>
          <a:p>
            <a:r>
              <a:rPr lang="ja-JP" altLang="en-US" b="1" i="0" dirty="0">
                <a:solidFill>
                  <a:schemeClr val="tx1"/>
                </a:solidFill>
              </a:rPr>
              <a:t>・キャリアパスポートの振り返り機能</a:t>
            </a:r>
            <a:endParaRPr lang="en-US" altLang="ja-JP" b="1" i="0" dirty="0">
              <a:solidFill>
                <a:schemeClr val="tx1"/>
              </a:solidFill>
            </a:endParaRPr>
          </a:p>
          <a:p>
            <a:r>
              <a:rPr lang="ja-JP" altLang="en-US" i="0" dirty="0">
                <a:solidFill>
                  <a:schemeClr val="tx1"/>
                </a:solidFill>
              </a:rPr>
              <a:t>　→ポジティブ・ネガティブ分析</a:t>
            </a:r>
            <a:r>
              <a:rPr lang="en-US" altLang="ja-JP" i="0" dirty="0">
                <a:solidFill>
                  <a:schemeClr val="tx1"/>
                </a:solidFill>
              </a:rPr>
              <a:t>(</a:t>
            </a:r>
            <a:r>
              <a:rPr lang="ja-JP" altLang="en-US" i="0" dirty="0">
                <a:solidFill>
                  <a:schemeClr val="tx1"/>
                </a:solidFill>
              </a:rPr>
              <a:t>テキストマイニング</a:t>
            </a:r>
            <a:r>
              <a:rPr lang="en-US" altLang="ja-JP" i="0" dirty="0">
                <a:solidFill>
                  <a:schemeClr val="tx1"/>
                </a:solidFill>
              </a:rPr>
              <a:t>)</a:t>
            </a:r>
            <a:endParaRPr lang="ja-JP" altLang="en-US" i="0" dirty="0">
              <a:solidFill>
                <a:schemeClr val="tx1"/>
              </a:solidFill>
            </a:endParaRPr>
          </a:p>
          <a:p>
            <a:r>
              <a:rPr lang="ja-JP" altLang="en-US" b="1" i="0" dirty="0">
                <a:solidFill>
                  <a:schemeClr val="tx1"/>
                </a:solidFill>
              </a:rPr>
              <a:t>・成績機能</a:t>
            </a:r>
            <a:endParaRPr lang="en-US" altLang="ja-JP" b="1" i="0" dirty="0">
              <a:solidFill>
                <a:schemeClr val="tx1"/>
              </a:solidFill>
            </a:endParaRPr>
          </a:p>
          <a:p>
            <a:r>
              <a:rPr lang="ja-JP" altLang="en-US" i="0" dirty="0">
                <a:solidFill>
                  <a:schemeClr val="tx1"/>
                </a:solidFill>
              </a:rPr>
              <a:t>　　・入力機能</a:t>
            </a:r>
            <a:endParaRPr lang="en-US" altLang="ja-JP" i="0" dirty="0">
              <a:solidFill>
                <a:schemeClr val="tx1"/>
              </a:solidFill>
            </a:endParaRPr>
          </a:p>
          <a:p>
            <a:r>
              <a:rPr lang="ja-JP" altLang="en-US" i="0" dirty="0">
                <a:solidFill>
                  <a:schemeClr val="tx1"/>
                </a:solidFill>
              </a:rPr>
              <a:t>　　・表示機能</a:t>
            </a:r>
            <a:endParaRPr lang="en-US" altLang="ja-JP" i="0" dirty="0">
              <a:solidFill>
                <a:schemeClr val="tx1"/>
              </a:solidFill>
            </a:endParaRPr>
          </a:p>
          <a:p>
            <a:r>
              <a:rPr lang="ja-JP" altLang="en-US" b="1" i="0" dirty="0">
                <a:solidFill>
                  <a:schemeClr val="tx1"/>
                </a:solidFill>
              </a:rPr>
              <a:t>・職業適性</a:t>
            </a:r>
            <a:r>
              <a:rPr lang="en-US" altLang="ja-JP" b="1" i="0" dirty="0">
                <a:solidFill>
                  <a:schemeClr val="tx1"/>
                </a:solidFill>
              </a:rPr>
              <a:t>,</a:t>
            </a:r>
            <a:r>
              <a:rPr lang="ja-JP" altLang="en-US" b="1" i="0" dirty="0">
                <a:solidFill>
                  <a:schemeClr val="tx1"/>
                </a:solidFill>
              </a:rPr>
              <a:t>図書紹介</a:t>
            </a:r>
            <a:endParaRPr lang="en-US" altLang="ja-JP" b="1" i="0" dirty="0">
              <a:solidFill>
                <a:schemeClr val="tx1"/>
              </a:solidFill>
            </a:endParaRPr>
          </a:p>
          <a:p>
            <a:r>
              <a:rPr lang="ja-JP" altLang="en-US" i="0" dirty="0">
                <a:solidFill>
                  <a:schemeClr val="tx1"/>
                </a:solidFill>
              </a:rPr>
              <a:t>　</a:t>
            </a:r>
            <a:r>
              <a:rPr lang="ja-JP" altLang="en-US" b="1" i="0" dirty="0">
                <a:solidFill>
                  <a:schemeClr val="tx1"/>
                </a:solidFill>
              </a:rPr>
              <a:t>→</a:t>
            </a:r>
            <a:r>
              <a:rPr lang="ja-JP" altLang="en-US" i="0" dirty="0">
                <a:solidFill>
                  <a:schemeClr val="tx1"/>
                </a:solidFill>
              </a:rPr>
              <a:t>ポジティブ・ネガティブ分析</a:t>
            </a:r>
            <a:r>
              <a:rPr lang="en-US" altLang="ja-JP" i="0" dirty="0">
                <a:solidFill>
                  <a:schemeClr val="tx1"/>
                </a:solidFill>
              </a:rPr>
              <a:t>(</a:t>
            </a:r>
            <a:r>
              <a:rPr lang="ja-JP" altLang="en-US" i="0" dirty="0">
                <a:solidFill>
                  <a:schemeClr val="tx1"/>
                </a:solidFill>
              </a:rPr>
              <a:t>テキストマイニング</a:t>
            </a:r>
            <a:r>
              <a:rPr lang="en-US" altLang="ja-JP" i="0" dirty="0">
                <a:solidFill>
                  <a:schemeClr val="tx1"/>
                </a:solidFill>
              </a:rPr>
              <a:t>),WEB</a:t>
            </a:r>
            <a:r>
              <a:rPr lang="ja-JP" altLang="en-US" i="0" dirty="0">
                <a:solidFill>
                  <a:schemeClr val="tx1"/>
                </a:solidFill>
              </a:rPr>
              <a:t>スクレイピング</a:t>
            </a:r>
            <a:endParaRPr lang="en-US" altLang="ja-JP" i="0" dirty="0">
              <a:solidFill>
                <a:schemeClr val="tx1"/>
              </a:solidFill>
            </a:endParaRPr>
          </a:p>
          <a:p>
            <a:r>
              <a:rPr lang="ja-JP" altLang="en-US" b="1" i="0" dirty="0">
                <a:solidFill>
                  <a:schemeClr val="tx1"/>
                </a:solidFill>
              </a:rPr>
              <a:t>・行事一覧</a:t>
            </a:r>
            <a:endParaRPr lang="en-US" altLang="ja-JP" b="1" i="0" dirty="0">
              <a:solidFill>
                <a:schemeClr val="tx1"/>
              </a:solidFill>
            </a:endParaRPr>
          </a:p>
          <a:p>
            <a:r>
              <a:rPr lang="ja-JP" altLang="en-US" i="0" dirty="0">
                <a:solidFill>
                  <a:schemeClr val="tx1"/>
                </a:solidFill>
              </a:rPr>
              <a:t>　　・入力機能</a:t>
            </a:r>
            <a:endParaRPr lang="en-US" altLang="ja-JP" i="0" dirty="0">
              <a:solidFill>
                <a:schemeClr val="tx1"/>
              </a:solidFill>
            </a:endParaRPr>
          </a:p>
          <a:p>
            <a:r>
              <a:rPr lang="ja-JP" altLang="en-US" i="0" dirty="0">
                <a:solidFill>
                  <a:schemeClr val="tx1"/>
                </a:solidFill>
              </a:rPr>
              <a:t>　　・表示機能</a:t>
            </a:r>
            <a:endParaRPr lang="en-US" altLang="ja-JP" i="0" dirty="0">
              <a:solidFill>
                <a:schemeClr val="tx1"/>
              </a:solidFill>
            </a:endParaRPr>
          </a:p>
          <a:p>
            <a:endParaRPr lang="ko-KR" altLang="en-US" i="0" dirty="0">
              <a:solidFill>
                <a:schemeClr val="tx1"/>
              </a:solidFill>
            </a:endParaRPr>
          </a:p>
        </p:txBody>
      </p:sp>
      <p:sp>
        <p:nvSpPr>
          <p:cNvPr id="6" name="Google Shape;172;p12">
            <a:extLst>
              <a:ext uri="{FF2B5EF4-FFF2-40B4-BE49-F238E27FC236}">
                <a16:creationId xmlns:a16="http://schemas.microsoft.com/office/drawing/2014/main" id="{A58A0334-F363-4253-8D90-2F38FB0A0DE2}"/>
              </a:ext>
            </a:extLst>
          </p:cNvPr>
          <p:cNvSpPr/>
          <p:nvPr/>
        </p:nvSpPr>
        <p:spPr>
          <a:xfrm rot="10800000">
            <a:off x="1243011" y="2335375"/>
            <a:ext cx="166688" cy="634571"/>
          </a:xfrm>
          <a:prstGeom prst="rightBrace">
            <a:avLst>
              <a:gd name="adj1" fmla="val 8333"/>
              <a:gd name="adj2" fmla="val 50000"/>
            </a:avLst>
          </a:prstGeom>
          <a:no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Arial"/>
              <a:ea typeface="Arial"/>
              <a:cs typeface="Arial"/>
              <a:sym typeface="Arial"/>
            </a:endParaRPr>
          </a:p>
        </p:txBody>
      </p:sp>
      <p:sp>
        <p:nvSpPr>
          <p:cNvPr id="7" name="Google Shape;172;p12">
            <a:extLst>
              <a:ext uri="{FF2B5EF4-FFF2-40B4-BE49-F238E27FC236}">
                <a16:creationId xmlns:a16="http://schemas.microsoft.com/office/drawing/2014/main" id="{0B8B63EE-91A6-468B-9148-A002BD9B0CC3}"/>
              </a:ext>
            </a:extLst>
          </p:cNvPr>
          <p:cNvSpPr/>
          <p:nvPr/>
        </p:nvSpPr>
        <p:spPr>
          <a:xfrm rot="10800000">
            <a:off x="1243010" y="4054505"/>
            <a:ext cx="166689" cy="634571"/>
          </a:xfrm>
          <a:prstGeom prst="rightBrace">
            <a:avLst>
              <a:gd name="adj1" fmla="val 8333"/>
              <a:gd name="adj2" fmla="val 50000"/>
            </a:avLst>
          </a:prstGeom>
          <a:no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Arial"/>
              <a:ea typeface="Arial"/>
              <a:cs typeface="Arial"/>
              <a:sym typeface="Arial"/>
            </a:endParaRPr>
          </a:p>
        </p:txBody>
      </p:sp>
      <p:sp>
        <p:nvSpPr>
          <p:cNvPr id="8" name="Google Shape;172;p12">
            <a:extLst>
              <a:ext uri="{FF2B5EF4-FFF2-40B4-BE49-F238E27FC236}">
                <a16:creationId xmlns:a16="http://schemas.microsoft.com/office/drawing/2014/main" id="{3D3B7ACE-F48F-483A-B487-285502ED8CB8}"/>
              </a:ext>
            </a:extLst>
          </p:cNvPr>
          <p:cNvSpPr/>
          <p:nvPr/>
        </p:nvSpPr>
        <p:spPr>
          <a:xfrm rot="10800000">
            <a:off x="1243010" y="5807813"/>
            <a:ext cx="166689" cy="634571"/>
          </a:xfrm>
          <a:prstGeom prst="rightBrace">
            <a:avLst>
              <a:gd name="adj1" fmla="val 8333"/>
              <a:gd name="adj2" fmla="val 50000"/>
            </a:avLst>
          </a:prstGeom>
          <a:no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353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4.</a:t>
            </a:r>
            <a:r>
              <a:rPr lang="ja-JP" altLang="en-US" dirty="0">
                <a:solidFill>
                  <a:schemeClr val="tx1"/>
                </a:solidFill>
              </a:rPr>
              <a:t> システムについて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2.</a:t>
            </a:r>
            <a:r>
              <a:rPr lang="ja-JP" altLang="en-US" sz="1800" b="1" i="0" dirty="0">
                <a:solidFill>
                  <a:schemeClr val="tx1"/>
                </a:solidFill>
              </a:rPr>
              <a:t>ポジティブ・ネガティブ分析機能について</a:t>
            </a:r>
            <a:endParaRPr lang="ko-KR" altLang="en-US" sz="1800" b="1" i="0" dirty="0">
              <a:solidFill>
                <a:schemeClr val="tx1"/>
              </a:solidFill>
            </a:endParaRPr>
          </a:p>
        </p:txBody>
      </p:sp>
      <p:sp>
        <p:nvSpPr>
          <p:cNvPr id="13" name="내용 개체 틀 36">
            <a:extLst>
              <a:ext uri="{FF2B5EF4-FFF2-40B4-BE49-F238E27FC236}">
                <a16:creationId xmlns:a16="http://schemas.microsoft.com/office/drawing/2014/main" id="{ED471C3F-9E30-447E-BCDD-D6CF5092E0EF}"/>
              </a:ext>
            </a:extLst>
          </p:cNvPr>
          <p:cNvSpPr txBox="1">
            <a:spLocks/>
          </p:cNvSpPr>
          <p:nvPr/>
        </p:nvSpPr>
        <p:spPr>
          <a:xfrm>
            <a:off x="911424" y="1623979"/>
            <a:ext cx="10627302" cy="51173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a:spcBef>
                <a:spcPts val="600"/>
              </a:spcBef>
            </a:pPr>
            <a:r>
              <a:rPr lang="ja-JP" altLang="en-US" sz="1100" i="0" dirty="0">
                <a:solidFill>
                  <a:schemeClr val="tx1"/>
                </a:solidFill>
              </a:rPr>
              <a:t>テキストを入力</a:t>
            </a:r>
            <a:endParaRPr lang="en-US" altLang="ja-JP" sz="1100" i="0" dirty="0">
              <a:solidFill>
                <a:schemeClr val="tx1"/>
              </a:solidFill>
            </a:endParaRP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絵文字・顔文字を消す</a:t>
            </a:r>
          </a:p>
          <a:p>
            <a:pPr>
              <a:spcBef>
                <a:spcPts val="600"/>
              </a:spcBef>
            </a:pPr>
            <a:r>
              <a:rPr lang="ja-JP" altLang="en-US" sz="1100" i="0" dirty="0">
                <a:solidFill>
                  <a:schemeClr val="tx1"/>
                </a:solidFill>
              </a:rPr>
              <a:t>↓</a:t>
            </a:r>
          </a:p>
          <a:p>
            <a:pPr>
              <a:spcBef>
                <a:spcPts val="600"/>
              </a:spcBef>
            </a:pPr>
            <a:r>
              <a:rPr lang="en-US" altLang="ja-JP" sz="1100" i="0" dirty="0">
                <a:solidFill>
                  <a:schemeClr val="tx1"/>
                </a:solidFill>
              </a:rPr>
              <a:t>JANOME</a:t>
            </a:r>
            <a:r>
              <a:rPr lang="ja-JP" altLang="en-US" sz="1100" i="0" dirty="0">
                <a:solidFill>
                  <a:schemeClr val="tx1"/>
                </a:solidFill>
              </a:rPr>
              <a:t>形態素解析</a:t>
            </a: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動詞を原型に直す</a:t>
            </a: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東北大学極性辞書で検索</a:t>
            </a: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名詞＆用言で検索し、ヒットした単語の点数を加算</a:t>
            </a:r>
            <a:endParaRPr lang="en-US" altLang="ja-JP" sz="1100" i="0" dirty="0">
              <a:solidFill>
                <a:schemeClr val="tx1"/>
              </a:solidFill>
            </a:endParaRPr>
          </a:p>
          <a:p>
            <a:pPr>
              <a:spcBef>
                <a:spcPts val="600"/>
              </a:spcBef>
            </a:pPr>
            <a:endParaRPr lang="en-US" altLang="ja-JP" sz="1100" i="0" dirty="0">
              <a:solidFill>
                <a:schemeClr val="tx1"/>
              </a:solidFill>
            </a:endParaRPr>
          </a:p>
          <a:p>
            <a:pPr>
              <a:spcBef>
                <a:spcPts val="600"/>
              </a:spcBef>
            </a:pPr>
            <a:endParaRPr lang="en-US" altLang="ja-JP" sz="1100" i="0" dirty="0">
              <a:solidFill>
                <a:schemeClr val="tx1"/>
              </a:solidFill>
            </a:endParaRPr>
          </a:p>
          <a:p>
            <a:pPr>
              <a:spcBef>
                <a:spcPts val="600"/>
              </a:spcBef>
            </a:pPr>
            <a:endParaRPr lang="ja-JP" altLang="en-US" sz="1100" i="0" dirty="0">
              <a:solidFill>
                <a:schemeClr val="tx1"/>
              </a:solidFill>
            </a:endParaRP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動詞の後に否定の連語があれば点数を反転</a:t>
            </a:r>
          </a:p>
          <a:p>
            <a:pPr>
              <a:spcBef>
                <a:spcPts val="600"/>
              </a:spcBef>
            </a:pPr>
            <a:r>
              <a:rPr lang="ja-JP" altLang="en-US" sz="1100" i="0" dirty="0">
                <a:solidFill>
                  <a:schemeClr val="tx1"/>
                </a:solidFill>
              </a:rPr>
              <a:t>↓</a:t>
            </a:r>
          </a:p>
          <a:p>
            <a:pPr>
              <a:spcBef>
                <a:spcPts val="600"/>
              </a:spcBef>
            </a:pPr>
            <a:r>
              <a:rPr lang="ja-JP" altLang="en-US" sz="1100" i="0" dirty="0">
                <a:solidFill>
                  <a:schemeClr val="tx1"/>
                </a:solidFill>
              </a:rPr>
              <a:t>ヒットした数の合計の</a:t>
            </a:r>
            <a:r>
              <a:rPr lang="en-US" altLang="ja-JP" sz="1100" i="0" dirty="0">
                <a:solidFill>
                  <a:schemeClr val="tx1"/>
                </a:solidFill>
              </a:rPr>
              <a:t>2</a:t>
            </a:r>
            <a:r>
              <a:rPr lang="ja-JP" altLang="en-US" sz="1100" i="0" dirty="0">
                <a:solidFill>
                  <a:schemeClr val="tx1"/>
                </a:solidFill>
              </a:rPr>
              <a:t>倍を三分割→グラフの範囲</a:t>
            </a:r>
            <a:endParaRPr lang="en-US" altLang="ja-JP" sz="1100" i="0" dirty="0">
              <a:solidFill>
                <a:schemeClr val="tx1"/>
              </a:solidFill>
            </a:endParaRPr>
          </a:p>
          <a:p>
            <a:pPr>
              <a:spcBef>
                <a:spcPts val="600"/>
              </a:spcBef>
            </a:pPr>
            <a:r>
              <a:rPr lang="ja-JP" altLang="en-US" sz="1100" i="0" dirty="0">
                <a:solidFill>
                  <a:schemeClr val="tx1"/>
                </a:solidFill>
              </a:rPr>
              <a:t>単語の点数の合計値の範囲が結果</a:t>
            </a:r>
          </a:p>
          <a:p>
            <a:pPr>
              <a:spcBef>
                <a:spcPts val="600"/>
              </a:spcBef>
            </a:pPr>
            <a:endParaRPr lang="ja-JP" altLang="en-US" sz="1100" i="0" dirty="0">
              <a:solidFill>
                <a:schemeClr val="tx1"/>
              </a:solidFill>
            </a:endParaRPr>
          </a:p>
          <a:p>
            <a:pPr>
              <a:spcBef>
                <a:spcPts val="600"/>
              </a:spcBef>
            </a:pPr>
            <a:endParaRPr lang="ko-KR" altLang="en-US" sz="1100" i="0" dirty="0">
              <a:solidFill>
                <a:schemeClr val="tx1"/>
              </a:solidFill>
            </a:endParaRPr>
          </a:p>
        </p:txBody>
      </p:sp>
      <p:cxnSp>
        <p:nvCxnSpPr>
          <p:cNvPr id="4" name="直線コネクタ 3">
            <a:extLst>
              <a:ext uri="{FF2B5EF4-FFF2-40B4-BE49-F238E27FC236}">
                <a16:creationId xmlns:a16="http://schemas.microsoft.com/office/drawing/2014/main" id="{8AEA2927-AE9E-4B4A-B323-FA0478EE1EE8}"/>
              </a:ext>
            </a:extLst>
          </p:cNvPr>
          <p:cNvCxnSpPr/>
          <p:nvPr/>
        </p:nvCxnSpPr>
        <p:spPr>
          <a:xfrm>
            <a:off x="6096000" y="3790950"/>
            <a:ext cx="5029200"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13AFF6E2-C3DD-4C69-A16F-0E827F3A5F06}"/>
              </a:ext>
            </a:extLst>
          </p:cNvPr>
          <p:cNvCxnSpPr/>
          <p:nvPr/>
        </p:nvCxnSpPr>
        <p:spPr>
          <a:xfrm>
            <a:off x="6086475" y="365283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2001ED22-1B81-4643-8993-A0FD32510740}"/>
              </a:ext>
            </a:extLst>
          </p:cNvPr>
          <p:cNvCxnSpPr/>
          <p:nvPr/>
        </p:nvCxnSpPr>
        <p:spPr>
          <a:xfrm>
            <a:off x="11125200" y="367188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553ED4E8-F79C-4447-A6DF-D237B9B75DD3}"/>
              </a:ext>
            </a:extLst>
          </p:cNvPr>
          <p:cNvCxnSpPr/>
          <p:nvPr/>
        </p:nvCxnSpPr>
        <p:spPr>
          <a:xfrm>
            <a:off x="8648700" y="3643312"/>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279EC5B3-3821-46C2-BA9A-BBF697CA597E}"/>
              </a:ext>
            </a:extLst>
          </p:cNvPr>
          <p:cNvCxnSpPr>
            <a:cxnSpLocks/>
          </p:cNvCxnSpPr>
          <p:nvPr/>
        </p:nvCxnSpPr>
        <p:spPr>
          <a:xfrm>
            <a:off x="9039225" y="3633787"/>
            <a:ext cx="0" cy="276225"/>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F9B03395-B528-430B-901F-3F7B5D4BD3FC}"/>
              </a:ext>
            </a:extLst>
          </p:cNvPr>
          <p:cNvCxnSpPr>
            <a:cxnSpLocks/>
          </p:cNvCxnSpPr>
          <p:nvPr/>
        </p:nvCxnSpPr>
        <p:spPr>
          <a:xfrm>
            <a:off x="10706276" y="3671887"/>
            <a:ext cx="0" cy="257175"/>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F697456B-ABE1-4E7A-9194-BF05D78841A5}"/>
              </a:ext>
            </a:extLst>
          </p:cNvPr>
          <p:cNvCxnSpPr>
            <a:cxnSpLocks/>
          </p:cNvCxnSpPr>
          <p:nvPr/>
        </p:nvCxnSpPr>
        <p:spPr>
          <a:xfrm>
            <a:off x="10277475" y="365283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F362A66A-CC40-44E5-BA87-98E0B6F2A387}"/>
              </a:ext>
            </a:extLst>
          </p:cNvPr>
          <p:cNvCxnSpPr>
            <a:cxnSpLocks/>
          </p:cNvCxnSpPr>
          <p:nvPr/>
        </p:nvCxnSpPr>
        <p:spPr>
          <a:xfrm>
            <a:off x="9858375" y="3643312"/>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6CEFAD6-43C5-4450-8A6F-25D549902C55}"/>
              </a:ext>
            </a:extLst>
          </p:cNvPr>
          <p:cNvCxnSpPr>
            <a:cxnSpLocks/>
          </p:cNvCxnSpPr>
          <p:nvPr/>
        </p:nvCxnSpPr>
        <p:spPr>
          <a:xfrm>
            <a:off x="9458325" y="3643312"/>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E75D4D9A-530F-482D-A35A-05C4B43BF9E7}"/>
              </a:ext>
            </a:extLst>
          </p:cNvPr>
          <p:cNvCxnSpPr>
            <a:cxnSpLocks/>
          </p:cNvCxnSpPr>
          <p:nvPr/>
        </p:nvCxnSpPr>
        <p:spPr>
          <a:xfrm>
            <a:off x="8239125" y="363378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187B97B-D2F2-47D1-87DF-3A921593F5AC}"/>
              </a:ext>
            </a:extLst>
          </p:cNvPr>
          <p:cNvCxnSpPr>
            <a:cxnSpLocks/>
          </p:cNvCxnSpPr>
          <p:nvPr/>
        </p:nvCxnSpPr>
        <p:spPr>
          <a:xfrm>
            <a:off x="7800975" y="363378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FC878EDC-F57C-4262-87AF-142A48C716FC}"/>
              </a:ext>
            </a:extLst>
          </p:cNvPr>
          <p:cNvCxnSpPr>
            <a:cxnSpLocks/>
          </p:cNvCxnSpPr>
          <p:nvPr/>
        </p:nvCxnSpPr>
        <p:spPr>
          <a:xfrm>
            <a:off x="7353300" y="363378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31912BE7-FDF4-49BC-8388-77641A7C0B83}"/>
              </a:ext>
            </a:extLst>
          </p:cNvPr>
          <p:cNvCxnSpPr>
            <a:cxnSpLocks/>
          </p:cNvCxnSpPr>
          <p:nvPr/>
        </p:nvCxnSpPr>
        <p:spPr>
          <a:xfrm>
            <a:off x="6953250" y="3633787"/>
            <a:ext cx="0" cy="276225"/>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9ED4A014-992D-4D56-B53E-97C11F40F28D}"/>
              </a:ext>
            </a:extLst>
          </p:cNvPr>
          <p:cNvCxnSpPr>
            <a:cxnSpLocks/>
          </p:cNvCxnSpPr>
          <p:nvPr/>
        </p:nvCxnSpPr>
        <p:spPr>
          <a:xfrm>
            <a:off x="6515100" y="3643312"/>
            <a:ext cx="0" cy="276225"/>
          </a:xfrm>
          <a:prstGeom prst="line">
            <a:avLst/>
          </a:prstGeom>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DCB5E73A-6E7C-4C87-8FEB-5060AF5BF753}"/>
              </a:ext>
            </a:extLst>
          </p:cNvPr>
          <p:cNvSpPr txBox="1"/>
          <p:nvPr/>
        </p:nvSpPr>
        <p:spPr>
          <a:xfrm>
            <a:off x="5829300" y="4086225"/>
            <a:ext cx="5600698" cy="369332"/>
          </a:xfrm>
          <a:prstGeom prst="rect">
            <a:avLst/>
          </a:prstGeom>
          <a:noFill/>
        </p:spPr>
        <p:txBody>
          <a:bodyPr wrap="square" rtlCol="0">
            <a:spAutoFit/>
          </a:bodyPr>
          <a:lstStyle/>
          <a:p>
            <a:r>
              <a:rPr kumimoji="1" lang="en-US" altLang="ja-JP" dirty="0"/>
              <a:t>-6    -5    -4   -3    -2    -1    0    </a:t>
            </a:r>
            <a:r>
              <a:rPr kumimoji="1" lang="en-US" altLang="ja-JP" dirty="0">
                <a:solidFill>
                  <a:srgbClr val="FF0000"/>
                </a:solidFill>
              </a:rPr>
              <a:t>1</a:t>
            </a:r>
            <a:r>
              <a:rPr kumimoji="1" lang="en-US" altLang="ja-JP" dirty="0"/>
              <a:t>     2    3     4    5     6</a:t>
            </a:r>
            <a:endParaRPr kumimoji="1" lang="ja-JP" altLang="en-US" dirty="0"/>
          </a:p>
        </p:txBody>
      </p:sp>
      <p:cxnSp>
        <p:nvCxnSpPr>
          <p:cNvPr id="43" name="直線コネクタ 42">
            <a:extLst>
              <a:ext uri="{FF2B5EF4-FFF2-40B4-BE49-F238E27FC236}">
                <a16:creationId xmlns:a16="http://schemas.microsoft.com/office/drawing/2014/main" id="{FF682D62-CA7D-4512-851F-4988ED01E7A9}"/>
              </a:ext>
            </a:extLst>
          </p:cNvPr>
          <p:cNvCxnSpPr/>
          <p:nvPr/>
        </p:nvCxnSpPr>
        <p:spPr>
          <a:xfrm>
            <a:off x="6086475" y="2552700"/>
            <a:ext cx="5029200" cy="0"/>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EFAE15DB-AE85-406A-B8ED-2B91F86DE6B7}"/>
              </a:ext>
            </a:extLst>
          </p:cNvPr>
          <p:cNvCxnSpPr>
            <a:cxnSpLocks/>
          </p:cNvCxnSpPr>
          <p:nvPr/>
        </p:nvCxnSpPr>
        <p:spPr>
          <a:xfrm>
            <a:off x="11115675" y="2552700"/>
            <a:ext cx="0" cy="171450"/>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93F0ADB8-EEF3-49A1-896D-050BD4EF9080}"/>
              </a:ext>
            </a:extLst>
          </p:cNvPr>
          <p:cNvCxnSpPr/>
          <p:nvPr/>
        </p:nvCxnSpPr>
        <p:spPr>
          <a:xfrm>
            <a:off x="6096000" y="2724150"/>
            <a:ext cx="0" cy="92868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F1B31929-93BC-4F3C-B39A-935DA430AF48}"/>
              </a:ext>
            </a:extLst>
          </p:cNvPr>
          <p:cNvCxnSpPr>
            <a:cxnSpLocks/>
          </p:cNvCxnSpPr>
          <p:nvPr/>
        </p:nvCxnSpPr>
        <p:spPr>
          <a:xfrm>
            <a:off x="6096000" y="2552700"/>
            <a:ext cx="0" cy="17145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381BBE16-D25F-4F1D-872C-CF9B5750F14A}"/>
              </a:ext>
            </a:extLst>
          </p:cNvPr>
          <p:cNvCxnSpPr/>
          <p:nvPr/>
        </p:nvCxnSpPr>
        <p:spPr>
          <a:xfrm>
            <a:off x="11115675" y="2733675"/>
            <a:ext cx="0" cy="92868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F7B57066-CDF5-4B4C-98E3-AD8DC3B73CB3}"/>
              </a:ext>
            </a:extLst>
          </p:cNvPr>
          <p:cNvSpPr txBox="1"/>
          <p:nvPr/>
        </p:nvSpPr>
        <p:spPr>
          <a:xfrm>
            <a:off x="911423" y="4270891"/>
            <a:ext cx="1669851" cy="769441"/>
          </a:xfrm>
          <a:prstGeom prst="rect">
            <a:avLst/>
          </a:prstGeom>
          <a:noFill/>
        </p:spPr>
        <p:txBody>
          <a:bodyPr wrap="square" rtlCol="0">
            <a:spAutoFit/>
          </a:bodyPr>
          <a:lstStyle/>
          <a:p>
            <a:r>
              <a:rPr kumimoji="1" lang="en-US" altLang="ja-JP" sz="1100" dirty="0"/>
              <a:t>POINT</a:t>
            </a:r>
          </a:p>
          <a:p>
            <a:r>
              <a:rPr kumimoji="1" lang="ja-JP" altLang="en-US" sz="1100" dirty="0"/>
              <a:t>　ネガティブ：</a:t>
            </a:r>
            <a:r>
              <a:rPr kumimoji="1" lang="en-US" altLang="ja-JP" sz="1100" dirty="0"/>
              <a:t>-1</a:t>
            </a:r>
          </a:p>
          <a:p>
            <a:r>
              <a:rPr kumimoji="1" lang="ja-JP" altLang="en-US" sz="1100" dirty="0"/>
              <a:t>　ポジティブ：</a:t>
            </a:r>
            <a:r>
              <a:rPr kumimoji="1" lang="en-US" altLang="ja-JP" sz="1100" dirty="0"/>
              <a:t>1</a:t>
            </a:r>
          </a:p>
          <a:p>
            <a:r>
              <a:rPr kumimoji="1" lang="ja-JP" altLang="en-US" sz="1100" dirty="0"/>
              <a:t>　ニュートラル：</a:t>
            </a:r>
            <a:r>
              <a:rPr kumimoji="1" lang="en-US" altLang="ja-JP" sz="1100" dirty="0"/>
              <a:t>0</a:t>
            </a:r>
          </a:p>
        </p:txBody>
      </p:sp>
      <p:sp>
        <p:nvSpPr>
          <p:cNvPr id="57" name="テキスト ボックス 56">
            <a:extLst>
              <a:ext uri="{FF2B5EF4-FFF2-40B4-BE49-F238E27FC236}">
                <a16:creationId xmlns:a16="http://schemas.microsoft.com/office/drawing/2014/main" id="{A8F7DF1B-42DB-4701-BB7A-AAD04DB37A44}"/>
              </a:ext>
            </a:extLst>
          </p:cNvPr>
          <p:cNvSpPr txBox="1"/>
          <p:nvPr/>
        </p:nvSpPr>
        <p:spPr>
          <a:xfrm>
            <a:off x="5940812" y="4650521"/>
            <a:ext cx="2124076" cy="938719"/>
          </a:xfrm>
          <a:prstGeom prst="rect">
            <a:avLst/>
          </a:prstGeom>
          <a:noFill/>
        </p:spPr>
        <p:txBody>
          <a:bodyPr wrap="square" rtlCol="0">
            <a:spAutoFit/>
          </a:bodyPr>
          <a:lstStyle/>
          <a:p>
            <a:r>
              <a:rPr kumimoji="1" lang="en-US" altLang="ja-JP" sz="1100" dirty="0"/>
              <a:t>【</a:t>
            </a:r>
            <a:r>
              <a:rPr kumimoji="1" lang="ja-JP" altLang="en-US" sz="1100" dirty="0"/>
              <a:t>例</a:t>
            </a:r>
            <a:r>
              <a:rPr kumimoji="1" lang="en-US" altLang="ja-JP" sz="1100" dirty="0"/>
              <a:t>】</a:t>
            </a:r>
            <a:r>
              <a:rPr kumimoji="1" lang="ja-JP" altLang="en-US" sz="1100" dirty="0"/>
              <a:t>ヒット数：</a:t>
            </a:r>
            <a:r>
              <a:rPr kumimoji="1" lang="en-US" altLang="ja-JP" sz="1100" dirty="0"/>
              <a:t>6</a:t>
            </a:r>
            <a:r>
              <a:rPr kumimoji="1" lang="ja-JP" altLang="en-US" sz="1100" dirty="0"/>
              <a:t>回</a:t>
            </a:r>
            <a:endParaRPr kumimoji="1" lang="en-US" altLang="ja-JP" sz="1100" dirty="0"/>
          </a:p>
          <a:p>
            <a:r>
              <a:rPr kumimoji="1" lang="ja-JP" altLang="en-US" sz="1100" dirty="0"/>
              <a:t>　　　</a:t>
            </a:r>
            <a:r>
              <a:rPr kumimoji="1" lang="en-US" altLang="ja-JP" sz="1100" dirty="0"/>
              <a:t>6×2=12÷3=4(</a:t>
            </a:r>
            <a:r>
              <a:rPr kumimoji="1" lang="ja-JP" altLang="en-US" sz="1100" dirty="0"/>
              <a:t>範囲</a:t>
            </a:r>
            <a:r>
              <a:rPr kumimoji="1" lang="en-US" altLang="ja-JP" sz="1100" dirty="0"/>
              <a:t>)</a:t>
            </a:r>
          </a:p>
          <a:p>
            <a:r>
              <a:rPr kumimoji="1" lang="ja-JP" altLang="en-US" sz="1100" dirty="0"/>
              <a:t>　　　ネガティブ：</a:t>
            </a:r>
            <a:r>
              <a:rPr kumimoji="1" lang="en-US" altLang="ja-JP" sz="1100" dirty="0"/>
              <a:t>2</a:t>
            </a:r>
            <a:r>
              <a:rPr kumimoji="1" lang="ja-JP" altLang="en-US" sz="1100" dirty="0"/>
              <a:t>回 → </a:t>
            </a:r>
            <a:r>
              <a:rPr kumimoji="1" lang="en-US" altLang="ja-JP" sz="1100" dirty="0"/>
              <a:t>-2</a:t>
            </a:r>
          </a:p>
          <a:p>
            <a:r>
              <a:rPr kumimoji="1" lang="ja-JP" altLang="en-US" sz="1100" dirty="0"/>
              <a:t>　　　ニュートラル：</a:t>
            </a:r>
            <a:r>
              <a:rPr kumimoji="1" lang="en-US" altLang="ja-JP" sz="1100" dirty="0"/>
              <a:t>1</a:t>
            </a:r>
            <a:r>
              <a:rPr kumimoji="1" lang="ja-JP" altLang="en-US" sz="1100" dirty="0"/>
              <a:t>回 → </a:t>
            </a:r>
            <a:r>
              <a:rPr kumimoji="1" lang="en-US" altLang="ja-JP" sz="1100" dirty="0"/>
              <a:t>0</a:t>
            </a:r>
          </a:p>
          <a:p>
            <a:r>
              <a:rPr kumimoji="1" lang="ja-JP" altLang="en-US" sz="1100" dirty="0"/>
              <a:t>　　　ポジティブ：</a:t>
            </a:r>
            <a:r>
              <a:rPr kumimoji="1" lang="en-US" altLang="ja-JP" sz="1100" dirty="0"/>
              <a:t>3</a:t>
            </a:r>
            <a:r>
              <a:rPr kumimoji="1" lang="ja-JP" altLang="en-US" sz="1100" dirty="0"/>
              <a:t>回 → </a:t>
            </a:r>
            <a:r>
              <a:rPr kumimoji="1" lang="en-US" altLang="ja-JP" sz="1100" dirty="0"/>
              <a:t>3</a:t>
            </a:r>
          </a:p>
        </p:txBody>
      </p:sp>
      <p:sp>
        <p:nvSpPr>
          <p:cNvPr id="58" name="テキスト ボックス 57">
            <a:extLst>
              <a:ext uri="{FF2B5EF4-FFF2-40B4-BE49-F238E27FC236}">
                <a16:creationId xmlns:a16="http://schemas.microsoft.com/office/drawing/2014/main" id="{1600EBC4-09BE-4123-97C4-C5CA30DEC93F}"/>
              </a:ext>
            </a:extLst>
          </p:cNvPr>
          <p:cNvSpPr txBox="1"/>
          <p:nvPr/>
        </p:nvSpPr>
        <p:spPr>
          <a:xfrm>
            <a:off x="8239125" y="5312731"/>
            <a:ext cx="847901" cy="261610"/>
          </a:xfrm>
          <a:prstGeom prst="rect">
            <a:avLst/>
          </a:prstGeom>
          <a:noFill/>
        </p:spPr>
        <p:txBody>
          <a:bodyPr wrap="square" rtlCol="0">
            <a:spAutoFit/>
          </a:bodyPr>
          <a:lstStyle/>
          <a:p>
            <a:r>
              <a:rPr kumimoji="1" lang="ja-JP" altLang="en-US" sz="1100" dirty="0"/>
              <a:t>点数：</a:t>
            </a:r>
            <a:r>
              <a:rPr kumimoji="1" lang="en-US" altLang="ja-JP" sz="1100" dirty="0"/>
              <a:t>1</a:t>
            </a:r>
          </a:p>
        </p:txBody>
      </p:sp>
      <p:cxnSp>
        <p:nvCxnSpPr>
          <p:cNvPr id="59" name="直線コネクタ 58">
            <a:extLst>
              <a:ext uri="{FF2B5EF4-FFF2-40B4-BE49-F238E27FC236}">
                <a16:creationId xmlns:a16="http://schemas.microsoft.com/office/drawing/2014/main" id="{88FBD7CC-B9EB-4BEC-8072-788C0B9790AA}"/>
              </a:ext>
            </a:extLst>
          </p:cNvPr>
          <p:cNvCxnSpPr/>
          <p:nvPr/>
        </p:nvCxnSpPr>
        <p:spPr>
          <a:xfrm>
            <a:off x="7800975" y="2733675"/>
            <a:ext cx="0" cy="92868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3372B37A-00B5-452B-BCFA-FF6C20956598}"/>
              </a:ext>
            </a:extLst>
          </p:cNvPr>
          <p:cNvCxnSpPr>
            <a:cxnSpLocks/>
          </p:cNvCxnSpPr>
          <p:nvPr/>
        </p:nvCxnSpPr>
        <p:spPr>
          <a:xfrm>
            <a:off x="7800975" y="2562225"/>
            <a:ext cx="0" cy="17145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id="{6323A59B-6A81-4304-A5FA-F4ADC203440B}"/>
              </a:ext>
            </a:extLst>
          </p:cNvPr>
          <p:cNvCxnSpPr/>
          <p:nvPr/>
        </p:nvCxnSpPr>
        <p:spPr>
          <a:xfrm>
            <a:off x="9458325" y="2724150"/>
            <a:ext cx="0" cy="92868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id="{ADC9D733-73E0-4D03-8734-32035CE635DD}"/>
              </a:ext>
            </a:extLst>
          </p:cNvPr>
          <p:cNvCxnSpPr>
            <a:cxnSpLocks/>
          </p:cNvCxnSpPr>
          <p:nvPr/>
        </p:nvCxnSpPr>
        <p:spPr>
          <a:xfrm>
            <a:off x="9458325" y="2552700"/>
            <a:ext cx="0" cy="171450"/>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D5C2BEB0-6043-40ED-9CC4-FAECA1788E63}"/>
              </a:ext>
            </a:extLst>
          </p:cNvPr>
          <p:cNvSpPr txBox="1"/>
          <p:nvPr/>
        </p:nvSpPr>
        <p:spPr>
          <a:xfrm>
            <a:off x="6096000" y="2552700"/>
            <a:ext cx="1704974" cy="1230863"/>
          </a:xfrm>
          <a:prstGeom prst="rect">
            <a:avLst/>
          </a:prstGeom>
          <a:solidFill>
            <a:srgbClr val="0070C0">
              <a:alpha val="34000"/>
            </a:srgbClr>
          </a:solidFill>
        </p:spPr>
        <p:txBody>
          <a:bodyPr wrap="square" rtlCol="0">
            <a:spAutoFit/>
          </a:bodyPr>
          <a:lstStyle/>
          <a:p>
            <a:endParaRPr kumimoji="1" lang="ja-JP" altLang="en-US" dirty="0"/>
          </a:p>
        </p:txBody>
      </p:sp>
      <p:sp>
        <p:nvSpPr>
          <p:cNvPr id="64" name="テキスト ボックス 63">
            <a:extLst>
              <a:ext uri="{FF2B5EF4-FFF2-40B4-BE49-F238E27FC236}">
                <a16:creationId xmlns:a16="http://schemas.microsoft.com/office/drawing/2014/main" id="{0E807F44-696C-475E-A7C3-22BCF5775E7A}"/>
              </a:ext>
            </a:extLst>
          </p:cNvPr>
          <p:cNvSpPr txBox="1"/>
          <p:nvPr/>
        </p:nvSpPr>
        <p:spPr>
          <a:xfrm>
            <a:off x="7810499" y="2562225"/>
            <a:ext cx="1657351" cy="1230863"/>
          </a:xfrm>
          <a:prstGeom prst="rect">
            <a:avLst/>
          </a:prstGeom>
          <a:solidFill>
            <a:schemeClr val="tx1">
              <a:lumMod val="75000"/>
              <a:lumOff val="25000"/>
              <a:alpha val="34000"/>
            </a:schemeClr>
          </a:solidFill>
        </p:spPr>
        <p:txBody>
          <a:bodyPr wrap="square" rtlCol="0">
            <a:spAutoFit/>
          </a:bodyPr>
          <a:lstStyle/>
          <a:p>
            <a:endParaRPr kumimoji="1" lang="ja-JP" altLang="en-US" dirty="0"/>
          </a:p>
        </p:txBody>
      </p:sp>
      <p:sp>
        <p:nvSpPr>
          <p:cNvPr id="65" name="テキスト ボックス 64">
            <a:extLst>
              <a:ext uri="{FF2B5EF4-FFF2-40B4-BE49-F238E27FC236}">
                <a16:creationId xmlns:a16="http://schemas.microsoft.com/office/drawing/2014/main" id="{4279B14B-7188-425E-8175-5DFCF299D9EE}"/>
              </a:ext>
            </a:extLst>
          </p:cNvPr>
          <p:cNvSpPr txBox="1"/>
          <p:nvPr/>
        </p:nvSpPr>
        <p:spPr>
          <a:xfrm>
            <a:off x="9468259" y="2550561"/>
            <a:ext cx="1647011" cy="1230863"/>
          </a:xfrm>
          <a:prstGeom prst="rect">
            <a:avLst/>
          </a:prstGeom>
          <a:solidFill>
            <a:srgbClr val="FF0000">
              <a:alpha val="34000"/>
            </a:srgbClr>
          </a:solidFill>
        </p:spPr>
        <p:txBody>
          <a:bodyPr wrap="square" rtlCol="0">
            <a:spAutoFit/>
          </a:bodyPr>
          <a:lstStyle/>
          <a:p>
            <a:endParaRPr kumimoji="1" lang="ja-JP" altLang="en-US" dirty="0"/>
          </a:p>
        </p:txBody>
      </p:sp>
      <p:sp>
        <p:nvSpPr>
          <p:cNvPr id="66" name="テキスト ボックス 65">
            <a:extLst>
              <a:ext uri="{FF2B5EF4-FFF2-40B4-BE49-F238E27FC236}">
                <a16:creationId xmlns:a16="http://schemas.microsoft.com/office/drawing/2014/main" id="{B931EA00-C89E-4A15-9997-FEF7C755C02A}"/>
              </a:ext>
            </a:extLst>
          </p:cNvPr>
          <p:cNvSpPr txBox="1"/>
          <p:nvPr/>
        </p:nvSpPr>
        <p:spPr>
          <a:xfrm>
            <a:off x="8450650" y="2190754"/>
            <a:ext cx="561975" cy="369332"/>
          </a:xfrm>
          <a:prstGeom prst="rect">
            <a:avLst/>
          </a:prstGeom>
          <a:noFill/>
        </p:spPr>
        <p:txBody>
          <a:bodyPr wrap="square" rtlCol="0">
            <a:spAutoFit/>
          </a:bodyPr>
          <a:lstStyle/>
          <a:p>
            <a:r>
              <a:rPr kumimoji="1" lang="en-US" altLang="ja-JP" dirty="0"/>
              <a:t>12</a:t>
            </a:r>
            <a:endParaRPr kumimoji="1" lang="ja-JP" altLang="en-US" dirty="0"/>
          </a:p>
        </p:txBody>
      </p:sp>
      <p:sp>
        <p:nvSpPr>
          <p:cNvPr id="67" name="テキスト ボックス 66">
            <a:extLst>
              <a:ext uri="{FF2B5EF4-FFF2-40B4-BE49-F238E27FC236}">
                <a16:creationId xmlns:a16="http://schemas.microsoft.com/office/drawing/2014/main" id="{5A01421D-42A4-49A4-8B84-44B8A64D0171}"/>
              </a:ext>
            </a:extLst>
          </p:cNvPr>
          <p:cNvSpPr txBox="1"/>
          <p:nvPr/>
        </p:nvSpPr>
        <p:spPr>
          <a:xfrm>
            <a:off x="8486288" y="2541036"/>
            <a:ext cx="561975" cy="369332"/>
          </a:xfrm>
          <a:prstGeom prst="rect">
            <a:avLst/>
          </a:prstGeom>
          <a:noFill/>
        </p:spPr>
        <p:txBody>
          <a:bodyPr wrap="square" rtlCol="0">
            <a:spAutoFit/>
          </a:bodyPr>
          <a:lstStyle/>
          <a:p>
            <a:r>
              <a:rPr kumimoji="1" lang="en-US" altLang="ja-JP" dirty="0"/>
              <a:t>4</a:t>
            </a:r>
            <a:endParaRPr kumimoji="1" lang="ja-JP" altLang="en-US" dirty="0"/>
          </a:p>
        </p:txBody>
      </p:sp>
      <p:sp>
        <p:nvSpPr>
          <p:cNvPr id="68" name="テキスト ボックス 67">
            <a:extLst>
              <a:ext uri="{FF2B5EF4-FFF2-40B4-BE49-F238E27FC236}">
                <a16:creationId xmlns:a16="http://schemas.microsoft.com/office/drawing/2014/main" id="{2BCD14CA-6856-4DED-9C91-8994C1F2B155}"/>
              </a:ext>
            </a:extLst>
          </p:cNvPr>
          <p:cNvSpPr txBox="1"/>
          <p:nvPr/>
        </p:nvSpPr>
        <p:spPr>
          <a:xfrm>
            <a:off x="6795276" y="2537920"/>
            <a:ext cx="561975" cy="369332"/>
          </a:xfrm>
          <a:prstGeom prst="rect">
            <a:avLst/>
          </a:prstGeom>
          <a:noFill/>
        </p:spPr>
        <p:txBody>
          <a:bodyPr wrap="square" rtlCol="0">
            <a:spAutoFit/>
          </a:bodyPr>
          <a:lstStyle/>
          <a:p>
            <a:r>
              <a:rPr kumimoji="1" lang="en-US" altLang="ja-JP" dirty="0"/>
              <a:t>4</a:t>
            </a:r>
            <a:endParaRPr kumimoji="1" lang="ja-JP" altLang="en-US" dirty="0"/>
          </a:p>
        </p:txBody>
      </p:sp>
      <p:sp>
        <p:nvSpPr>
          <p:cNvPr id="69" name="テキスト ボックス 68">
            <a:extLst>
              <a:ext uri="{FF2B5EF4-FFF2-40B4-BE49-F238E27FC236}">
                <a16:creationId xmlns:a16="http://schemas.microsoft.com/office/drawing/2014/main" id="{E2CDD89A-0D6B-4016-91DC-80E095F8353C}"/>
              </a:ext>
            </a:extLst>
          </p:cNvPr>
          <p:cNvSpPr txBox="1"/>
          <p:nvPr/>
        </p:nvSpPr>
        <p:spPr>
          <a:xfrm>
            <a:off x="10143639" y="2537920"/>
            <a:ext cx="561975" cy="369332"/>
          </a:xfrm>
          <a:prstGeom prst="rect">
            <a:avLst/>
          </a:prstGeom>
          <a:noFill/>
        </p:spPr>
        <p:txBody>
          <a:bodyPr wrap="square" rtlCol="0">
            <a:spAutoFit/>
          </a:bodyPr>
          <a:lstStyle/>
          <a:p>
            <a:r>
              <a:rPr kumimoji="1" lang="en-US" altLang="ja-JP" dirty="0"/>
              <a:t>4</a:t>
            </a:r>
            <a:endParaRPr kumimoji="1" lang="ja-JP" altLang="en-US" dirty="0"/>
          </a:p>
        </p:txBody>
      </p:sp>
      <p:sp>
        <p:nvSpPr>
          <p:cNvPr id="71" name="テキスト ボックス 70">
            <a:extLst>
              <a:ext uri="{FF2B5EF4-FFF2-40B4-BE49-F238E27FC236}">
                <a16:creationId xmlns:a16="http://schemas.microsoft.com/office/drawing/2014/main" id="{A6F554DD-A183-4175-BB8E-0CFE0A65C60F}"/>
              </a:ext>
            </a:extLst>
          </p:cNvPr>
          <p:cNvSpPr txBox="1"/>
          <p:nvPr/>
        </p:nvSpPr>
        <p:spPr>
          <a:xfrm>
            <a:off x="9261263" y="5312731"/>
            <a:ext cx="1122799" cy="261610"/>
          </a:xfrm>
          <a:prstGeom prst="rect">
            <a:avLst/>
          </a:prstGeom>
          <a:noFill/>
        </p:spPr>
        <p:txBody>
          <a:bodyPr wrap="square" rtlCol="0">
            <a:spAutoFit/>
          </a:bodyPr>
          <a:lstStyle/>
          <a:p>
            <a:r>
              <a:rPr kumimoji="1" lang="ja-JP" altLang="en-US" sz="1100" dirty="0"/>
              <a:t>ニュートラル</a:t>
            </a:r>
            <a:endParaRPr kumimoji="1" lang="en-US" altLang="ja-JP" sz="1100" dirty="0"/>
          </a:p>
        </p:txBody>
      </p:sp>
      <p:sp>
        <p:nvSpPr>
          <p:cNvPr id="72" name="テキスト ボックス 71">
            <a:extLst>
              <a:ext uri="{FF2B5EF4-FFF2-40B4-BE49-F238E27FC236}">
                <a16:creationId xmlns:a16="http://schemas.microsoft.com/office/drawing/2014/main" id="{06BA2E11-4EE7-4DF0-B7AA-C31047254A78}"/>
              </a:ext>
            </a:extLst>
          </p:cNvPr>
          <p:cNvSpPr txBox="1"/>
          <p:nvPr/>
        </p:nvSpPr>
        <p:spPr>
          <a:xfrm>
            <a:off x="9896847" y="3073940"/>
            <a:ext cx="1122799" cy="261610"/>
          </a:xfrm>
          <a:prstGeom prst="rect">
            <a:avLst/>
          </a:prstGeom>
          <a:noFill/>
        </p:spPr>
        <p:txBody>
          <a:bodyPr wrap="square" rtlCol="0">
            <a:spAutoFit/>
          </a:bodyPr>
          <a:lstStyle/>
          <a:p>
            <a:r>
              <a:rPr kumimoji="1" lang="ja-JP" altLang="en-US" sz="1100" dirty="0"/>
              <a:t>ポジティブ</a:t>
            </a:r>
            <a:endParaRPr kumimoji="1" lang="en-US" altLang="ja-JP" sz="1100" dirty="0"/>
          </a:p>
        </p:txBody>
      </p:sp>
      <p:sp>
        <p:nvSpPr>
          <p:cNvPr id="73" name="テキスト ボックス 72">
            <a:extLst>
              <a:ext uri="{FF2B5EF4-FFF2-40B4-BE49-F238E27FC236}">
                <a16:creationId xmlns:a16="http://schemas.microsoft.com/office/drawing/2014/main" id="{48C1C3A9-7DE9-4CE5-8BE2-C098167539A2}"/>
              </a:ext>
            </a:extLst>
          </p:cNvPr>
          <p:cNvSpPr txBox="1"/>
          <p:nvPr/>
        </p:nvSpPr>
        <p:spPr>
          <a:xfrm>
            <a:off x="6563529" y="3074229"/>
            <a:ext cx="937637" cy="261610"/>
          </a:xfrm>
          <a:prstGeom prst="rect">
            <a:avLst/>
          </a:prstGeom>
          <a:noFill/>
        </p:spPr>
        <p:txBody>
          <a:bodyPr wrap="square" rtlCol="0">
            <a:spAutoFit/>
          </a:bodyPr>
          <a:lstStyle/>
          <a:p>
            <a:r>
              <a:rPr kumimoji="1" lang="ja-JP" altLang="en-US" sz="1100" dirty="0"/>
              <a:t>ネガティブ</a:t>
            </a:r>
            <a:endParaRPr kumimoji="1" lang="en-US" altLang="ja-JP" sz="1100" dirty="0"/>
          </a:p>
        </p:txBody>
      </p:sp>
      <p:sp>
        <p:nvSpPr>
          <p:cNvPr id="74" name="テキスト ボックス 73">
            <a:extLst>
              <a:ext uri="{FF2B5EF4-FFF2-40B4-BE49-F238E27FC236}">
                <a16:creationId xmlns:a16="http://schemas.microsoft.com/office/drawing/2014/main" id="{DEA4EFC3-C980-45E5-8ADB-71C142122B29}"/>
              </a:ext>
            </a:extLst>
          </p:cNvPr>
          <p:cNvSpPr txBox="1"/>
          <p:nvPr/>
        </p:nvSpPr>
        <p:spPr>
          <a:xfrm>
            <a:off x="8099059" y="3074395"/>
            <a:ext cx="1122799" cy="261610"/>
          </a:xfrm>
          <a:prstGeom prst="rect">
            <a:avLst/>
          </a:prstGeom>
          <a:noFill/>
        </p:spPr>
        <p:txBody>
          <a:bodyPr wrap="square" rtlCol="0">
            <a:spAutoFit/>
          </a:bodyPr>
          <a:lstStyle/>
          <a:p>
            <a:r>
              <a:rPr kumimoji="1" lang="ja-JP" altLang="en-US" sz="1100" dirty="0"/>
              <a:t>ニュートラル</a:t>
            </a:r>
            <a:endParaRPr kumimoji="1" lang="en-US" altLang="ja-JP" sz="1100" dirty="0"/>
          </a:p>
        </p:txBody>
      </p:sp>
    </p:spTree>
    <p:extLst>
      <p:ext uri="{BB962C8B-B14F-4D97-AF65-F5344CB8AC3E}">
        <p14:creationId xmlns:p14="http://schemas.microsoft.com/office/powerpoint/2010/main" val="2036895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4.</a:t>
            </a:r>
            <a:r>
              <a:rPr lang="ja-JP" altLang="en-US" dirty="0">
                <a:solidFill>
                  <a:schemeClr val="tx1"/>
                </a:solidFill>
              </a:rPr>
              <a:t> システムについて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3.</a:t>
            </a:r>
            <a:r>
              <a:rPr lang="ja-JP" altLang="en-US" sz="1800" b="1" i="0" dirty="0">
                <a:solidFill>
                  <a:schemeClr val="tx1"/>
                </a:solidFill>
              </a:rPr>
              <a:t> 他との優位性について</a:t>
            </a:r>
            <a:endParaRPr lang="ko-KR" altLang="en-US" sz="1800" b="1" i="0" dirty="0">
              <a:solidFill>
                <a:schemeClr val="tx1"/>
              </a:solidFill>
            </a:endParaRPr>
          </a:p>
        </p:txBody>
      </p:sp>
      <p:sp>
        <p:nvSpPr>
          <p:cNvPr id="13" name="내용 개체 틀 36">
            <a:extLst>
              <a:ext uri="{FF2B5EF4-FFF2-40B4-BE49-F238E27FC236}">
                <a16:creationId xmlns:a16="http://schemas.microsoft.com/office/drawing/2014/main" id="{ED471C3F-9E30-447E-BCDD-D6CF5092E0EF}"/>
              </a:ext>
            </a:extLst>
          </p:cNvPr>
          <p:cNvSpPr txBox="1">
            <a:spLocks/>
          </p:cNvSpPr>
          <p:nvPr/>
        </p:nvSpPr>
        <p:spPr>
          <a:xfrm>
            <a:off x="771525" y="2449463"/>
            <a:ext cx="10648949" cy="6905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i="0" dirty="0">
                <a:solidFill>
                  <a:schemeClr val="tx1"/>
                </a:solidFill>
              </a:rPr>
              <a:t>・キャリアパスポートの振り返り分析（ポジティブ・ネガティブ判断</a:t>
            </a:r>
            <a:r>
              <a:rPr lang="en-US" altLang="ja-JP" sz="2000" i="0" dirty="0">
                <a:solidFill>
                  <a:schemeClr val="tx1"/>
                </a:solidFill>
              </a:rPr>
              <a:t>/</a:t>
            </a:r>
            <a:r>
              <a:rPr lang="ja-JP" altLang="en-US" sz="2000" i="0" dirty="0">
                <a:solidFill>
                  <a:schemeClr val="tx1"/>
                </a:solidFill>
              </a:rPr>
              <a:t>テキストマイング）</a:t>
            </a:r>
            <a:endParaRPr lang="en-US" altLang="ja-JP" sz="2000" i="0" dirty="0">
              <a:solidFill>
                <a:schemeClr val="tx1"/>
              </a:solidFill>
            </a:endParaRPr>
          </a:p>
        </p:txBody>
      </p:sp>
      <p:sp>
        <p:nvSpPr>
          <p:cNvPr id="7" name="내용 개체 틀 36">
            <a:extLst>
              <a:ext uri="{FF2B5EF4-FFF2-40B4-BE49-F238E27FC236}">
                <a16:creationId xmlns:a16="http://schemas.microsoft.com/office/drawing/2014/main" id="{F98C3024-F493-4284-B431-98BCDCF8A65D}"/>
              </a:ext>
            </a:extLst>
          </p:cNvPr>
          <p:cNvSpPr txBox="1">
            <a:spLocks/>
          </p:cNvSpPr>
          <p:nvPr/>
        </p:nvSpPr>
        <p:spPr>
          <a:xfrm>
            <a:off x="3095799" y="4505332"/>
            <a:ext cx="7772402" cy="10318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i="0" dirty="0">
                <a:solidFill>
                  <a:schemeClr val="tx1"/>
                </a:solidFill>
              </a:rPr>
              <a:t>・職業適性診断（テキストマイニング）</a:t>
            </a:r>
            <a:endParaRPr lang="en-US" altLang="ja-JP" sz="2000" i="0" dirty="0">
              <a:solidFill>
                <a:schemeClr val="tx1"/>
              </a:solidFill>
            </a:endParaRPr>
          </a:p>
          <a:p>
            <a:r>
              <a:rPr lang="ja-JP" altLang="en-US" sz="2000" i="0" dirty="0">
                <a:solidFill>
                  <a:schemeClr val="tx1"/>
                </a:solidFill>
              </a:rPr>
              <a:t>　　から関連する図書の紹介（</a:t>
            </a:r>
            <a:r>
              <a:rPr lang="en-US" altLang="ja-JP" sz="2000" i="0" dirty="0">
                <a:solidFill>
                  <a:schemeClr val="tx1"/>
                </a:solidFill>
              </a:rPr>
              <a:t>web</a:t>
            </a:r>
            <a:r>
              <a:rPr lang="ja-JP" altLang="en-US" sz="2000" i="0" dirty="0">
                <a:solidFill>
                  <a:schemeClr val="tx1"/>
                </a:solidFill>
              </a:rPr>
              <a:t>スクレイピング）</a:t>
            </a:r>
            <a:endParaRPr lang="en-US" altLang="ja-JP" sz="2000" i="0" dirty="0">
              <a:solidFill>
                <a:schemeClr val="tx1"/>
              </a:solidFill>
            </a:endParaRPr>
          </a:p>
        </p:txBody>
      </p:sp>
    </p:spTree>
    <p:extLst>
      <p:ext uri="{BB962C8B-B14F-4D97-AF65-F5344CB8AC3E}">
        <p14:creationId xmlns:p14="http://schemas.microsoft.com/office/powerpoint/2010/main" val="2441076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4.</a:t>
            </a:r>
            <a:r>
              <a:rPr lang="ja-JP" altLang="en-US" dirty="0">
                <a:solidFill>
                  <a:schemeClr val="tx1"/>
                </a:solidFill>
              </a:rPr>
              <a:t> システムについて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4.</a:t>
            </a:r>
            <a:r>
              <a:rPr lang="ja-JP" altLang="en-US" sz="1800" b="1" i="0" dirty="0">
                <a:solidFill>
                  <a:schemeClr val="tx1"/>
                </a:solidFill>
              </a:rPr>
              <a:t> 生徒側画面遷移について</a:t>
            </a:r>
            <a:endParaRPr lang="ko-KR" altLang="en-US" sz="1800" b="1" i="0" dirty="0">
              <a:solidFill>
                <a:schemeClr val="tx1"/>
              </a:solidFill>
            </a:endParaRPr>
          </a:p>
        </p:txBody>
      </p:sp>
      <p:grpSp>
        <p:nvGrpSpPr>
          <p:cNvPr id="88" name="グループ化 87">
            <a:extLst>
              <a:ext uri="{FF2B5EF4-FFF2-40B4-BE49-F238E27FC236}">
                <a16:creationId xmlns:a16="http://schemas.microsoft.com/office/drawing/2014/main" id="{9B078498-C70E-4F50-AAFF-985A79C95C4D}"/>
              </a:ext>
            </a:extLst>
          </p:cNvPr>
          <p:cNvGrpSpPr/>
          <p:nvPr/>
        </p:nvGrpSpPr>
        <p:grpSpPr>
          <a:xfrm>
            <a:off x="653274" y="1686892"/>
            <a:ext cx="11232283" cy="4746121"/>
            <a:chOff x="489499" y="1467898"/>
            <a:chExt cx="11232283" cy="4746121"/>
          </a:xfrm>
        </p:grpSpPr>
        <p:cxnSp>
          <p:nvCxnSpPr>
            <p:cNvPr id="66" name="直線矢印コネクタ 65">
              <a:extLst>
                <a:ext uri="{FF2B5EF4-FFF2-40B4-BE49-F238E27FC236}">
                  <a16:creationId xmlns:a16="http://schemas.microsoft.com/office/drawing/2014/main" id="{CE220CD6-4E84-4E14-92E8-7755F3D4E55E}"/>
                </a:ext>
              </a:extLst>
            </p:cNvPr>
            <p:cNvCxnSpPr/>
            <p:nvPr/>
          </p:nvCxnSpPr>
          <p:spPr>
            <a:xfrm flipH="1">
              <a:off x="3465845" y="4884390"/>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7" name="グループ化 86">
              <a:extLst>
                <a:ext uri="{FF2B5EF4-FFF2-40B4-BE49-F238E27FC236}">
                  <a16:creationId xmlns:a16="http://schemas.microsoft.com/office/drawing/2014/main" id="{7812F63C-8642-4C06-8E0A-895A1790F03A}"/>
                </a:ext>
              </a:extLst>
            </p:cNvPr>
            <p:cNvGrpSpPr/>
            <p:nvPr/>
          </p:nvGrpSpPr>
          <p:grpSpPr>
            <a:xfrm>
              <a:off x="489499" y="1467898"/>
              <a:ext cx="11232283" cy="4746121"/>
              <a:chOff x="489499" y="1467898"/>
              <a:chExt cx="11232283" cy="4746121"/>
            </a:xfrm>
          </p:grpSpPr>
          <p:cxnSp>
            <p:nvCxnSpPr>
              <p:cNvPr id="29" name="直線矢印コネクタ 28">
                <a:extLst>
                  <a:ext uri="{FF2B5EF4-FFF2-40B4-BE49-F238E27FC236}">
                    <a16:creationId xmlns:a16="http://schemas.microsoft.com/office/drawing/2014/main" id="{044745B8-A0A2-4171-96C3-0AEA8AD69F8C}"/>
                  </a:ext>
                </a:extLst>
              </p:cNvPr>
              <p:cNvCxnSpPr/>
              <p:nvPr/>
            </p:nvCxnSpPr>
            <p:spPr>
              <a:xfrm flipH="1">
                <a:off x="5889810" y="3741390"/>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4D6A99AF-DD89-4988-9893-EBC8D157970E}"/>
                  </a:ext>
                </a:extLst>
              </p:cNvPr>
              <p:cNvCxnSpPr/>
              <p:nvPr/>
            </p:nvCxnSpPr>
            <p:spPr>
              <a:xfrm flipH="1">
                <a:off x="5889810" y="4884390"/>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6" name="グループ化 85">
                <a:extLst>
                  <a:ext uri="{FF2B5EF4-FFF2-40B4-BE49-F238E27FC236}">
                    <a16:creationId xmlns:a16="http://schemas.microsoft.com/office/drawing/2014/main" id="{903E3FED-0384-4628-8EB0-9E7A113B0EF1}"/>
                  </a:ext>
                </a:extLst>
              </p:cNvPr>
              <p:cNvGrpSpPr/>
              <p:nvPr/>
            </p:nvGrpSpPr>
            <p:grpSpPr>
              <a:xfrm>
                <a:off x="489499" y="1467898"/>
                <a:ext cx="11232283" cy="4746121"/>
                <a:chOff x="489499" y="1467898"/>
                <a:chExt cx="11232283" cy="4746121"/>
              </a:xfrm>
            </p:grpSpPr>
            <p:grpSp>
              <p:nvGrpSpPr>
                <p:cNvPr id="85" name="グループ化 84">
                  <a:extLst>
                    <a:ext uri="{FF2B5EF4-FFF2-40B4-BE49-F238E27FC236}">
                      <a16:creationId xmlns:a16="http://schemas.microsoft.com/office/drawing/2014/main" id="{3CC65A3A-B38A-410F-AA4B-ECF1731ED7B5}"/>
                    </a:ext>
                  </a:extLst>
                </p:cNvPr>
                <p:cNvGrpSpPr/>
                <p:nvPr/>
              </p:nvGrpSpPr>
              <p:grpSpPr>
                <a:xfrm>
                  <a:off x="489499" y="1467898"/>
                  <a:ext cx="11232283" cy="4746121"/>
                  <a:chOff x="489499" y="1467898"/>
                  <a:chExt cx="11232283" cy="4746121"/>
                </a:xfrm>
              </p:grpSpPr>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8D16F4B-0BB1-4632-BC21-0A21E5818D0E}"/>
                      </a:ext>
                    </a:extLst>
                  </p:cNvPr>
                  <p:cNvPicPr>
                    <a:picLocks noChangeAspect="1"/>
                  </p:cNvPicPr>
                  <p:nvPr/>
                </p:nvPicPr>
                <p:blipFill rotWithShape="1">
                  <a:blip r:embed="rId2">
                    <a:extLst>
                      <a:ext uri="{28A0092B-C50C-407E-A947-70E740481C1C}">
                        <a14:useLocalDpi xmlns:a14="http://schemas.microsoft.com/office/drawing/2010/main" val="0"/>
                      </a:ext>
                    </a:extLst>
                  </a:blip>
                  <a:srcRect l="12421" t="20179" r="13158" b="15805"/>
                  <a:stretch/>
                </p:blipFill>
                <p:spPr>
                  <a:xfrm>
                    <a:off x="5027799" y="1628775"/>
                    <a:ext cx="1724025" cy="876300"/>
                  </a:xfrm>
                  <a:prstGeom prst="rect">
                    <a:avLst/>
                  </a:prstGeom>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C07D25D-18B5-41FA-B25C-D6A2F1F262A6}"/>
                      </a:ext>
                    </a:extLst>
                  </p:cNvPr>
                  <p:cNvPicPr>
                    <a:picLocks noChangeAspect="1"/>
                  </p:cNvPicPr>
                  <p:nvPr/>
                </p:nvPicPr>
                <p:blipFill rotWithShape="1">
                  <a:blip r:embed="rId3">
                    <a:extLst>
                      <a:ext uri="{28A0092B-C50C-407E-A947-70E740481C1C}">
                        <a14:useLocalDpi xmlns:a14="http://schemas.microsoft.com/office/drawing/2010/main" val="0"/>
                      </a:ext>
                    </a:extLst>
                  </a:blip>
                  <a:srcRect l="5680" t="14197" r="6052" b="10802"/>
                  <a:stretch/>
                </p:blipFill>
                <p:spPr>
                  <a:xfrm>
                    <a:off x="7437623" y="1628775"/>
                    <a:ext cx="1724025" cy="876300"/>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6D6F6558-C6D5-4B74-9828-105A77B62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798" y="2865090"/>
                    <a:ext cx="1724025" cy="876300"/>
                  </a:xfrm>
                  <a:prstGeom prst="rect">
                    <a:avLst/>
                  </a:prstGeom>
                </p:spPr>
              </p:pic>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AD5C53A9-EB1A-45E8-9196-233DB5239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798" y="4101405"/>
                    <a:ext cx="1724025" cy="876300"/>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2669C5B7-5B12-4E96-B218-867933B55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798" y="5337720"/>
                    <a:ext cx="1724025" cy="876299"/>
                  </a:xfrm>
                  <a:prstGeom prst="rect">
                    <a:avLst/>
                  </a:prstGeom>
                </p:spPr>
              </p:pic>
              <p:pic>
                <p:nvPicPr>
                  <p:cNvPr id="16" name="図 15" descr="グラフィカル ユーザー インターフェイス, レーダー チャート&#10;&#10;中程度の精度で自動的に生成された説明">
                    <a:extLst>
                      <a:ext uri="{FF2B5EF4-FFF2-40B4-BE49-F238E27FC236}">
                        <a16:creationId xmlns:a16="http://schemas.microsoft.com/office/drawing/2014/main" id="{5D46CC7E-3E90-4D47-AF2F-37572773C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624" y="5337719"/>
                    <a:ext cx="1724025" cy="876300"/>
                  </a:xfrm>
                  <a:prstGeom prst="rect">
                    <a:avLst/>
                  </a:prstGeom>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5AF9B0E6-FD26-4AEC-8BE0-1AC1E7443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7623" y="4101405"/>
                    <a:ext cx="1724025" cy="876300"/>
                  </a:xfrm>
                  <a:prstGeom prst="rect">
                    <a:avLst/>
                  </a:prstGeom>
                </p:spPr>
              </p:pic>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7C3A4FD1-0606-43C9-AB3E-137398AFC3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7448" y="4101405"/>
                    <a:ext cx="1724025" cy="876300"/>
                  </a:xfrm>
                  <a:prstGeom prst="rect">
                    <a:avLst/>
                  </a:prstGeom>
                </p:spPr>
              </p:pic>
              <p:sp>
                <p:nvSpPr>
                  <p:cNvPr id="22" name="내용 개체 틀 36">
                    <a:extLst>
                      <a:ext uri="{FF2B5EF4-FFF2-40B4-BE49-F238E27FC236}">
                        <a16:creationId xmlns:a16="http://schemas.microsoft.com/office/drawing/2014/main" id="{D6B65CD9-8E37-4D11-B658-63CAFDFADD28}"/>
                      </a:ext>
                    </a:extLst>
                  </p:cNvPr>
                  <p:cNvSpPr txBox="1">
                    <a:spLocks/>
                  </p:cNvSpPr>
                  <p:nvPr/>
                </p:nvSpPr>
                <p:spPr>
                  <a:xfrm>
                    <a:off x="5314368" y="1467898"/>
                    <a:ext cx="1076907"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ログイン画面</a:t>
                    </a:r>
                  </a:p>
                </p:txBody>
              </p:sp>
              <p:sp>
                <p:nvSpPr>
                  <p:cNvPr id="23" name="내용 개체 틀 36">
                    <a:extLst>
                      <a:ext uri="{FF2B5EF4-FFF2-40B4-BE49-F238E27FC236}">
                        <a16:creationId xmlns:a16="http://schemas.microsoft.com/office/drawing/2014/main" id="{AD4C6A9B-4FD6-442D-AFC5-86C4F3CDE9CC}"/>
                      </a:ext>
                    </a:extLst>
                  </p:cNvPr>
                  <p:cNvSpPr txBox="1">
                    <a:spLocks/>
                  </p:cNvSpPr>
                  <p:nvPr/>
                </p:nvSpPr>
                <p:spPr>
                  <a:xfrm>
                    <a:off x="6170215" y="2607135"/>
                    <a:ext cx="581608"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成功</a:t>
                    </a:r>
                  </a:p>
                </p:txBody>
              </p:sp>
              <p:sp>
                <p:nvSpPr>
                  <p:cNvPr id="24" name="내용 개체 틀 36">
                    <a:extLst>
                      <a:ext uri="{FF2B5EF4-FFF2-40B4-BE49-F238E27FC236}">
                        <a16:creationId xmlns:a16="http://schemas.microsoft.com/office/drawing/2014/main" id="{BC4321B2-E08B-45EC-A044-4B9FC2F6AEB9}"/>
                      </a:ext>
                    </a:extLst>
                  </p:cNvPr>
                  <p:cNvSpPr txBox="1">
                    <a:spLocks/>
                  </p:cNvSpPr>
                  <p:nvPr/>
                </p:nvSpPr>
                <p:spPr>
                  <a:xfrm>
                    <a:off x="7008415" y="1823118"/>
                    <a:ext cx="581608"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失敗</a:t>
                    </a:r>
                  </a:p>
                </p:txBody>
              </p:sp>
              <p:cxnSp>
                <p:nvCxnSpPr>
                  <p:cNvPr id="25" name="直線矢印コネクタ 24">
                    <a:extLst>
                      <a:ext uri="{FF2B5EF4-FFF2-40B4-BE49-F238E27FC236}">
                        <a16:creationId xmlns:a16="http://schemas.microsoft.com/office/drawing/2014/main" id="{739E7CD2-3555-42CD-9779-FA62ABFE8DCA}"/>
                      </a:ext>
                    </a:extLst>
                  </p:cNvPr>
                  <p:cNvCxnSpPr>
                    <a:stCxn id="4" idx="3"/>
                    <a:endCxn id="6" idx="1"/>
                  </p:cNvCxnSpPr>
                  <p:nvPr/>
                </p:nvCxnSpPr>
                <p:spPr>
                  <a:xfrm>
                    <a:off x="6751824" y="2066925"/>
                    <a:ext cx="6857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F549F86C-DFBC-4A5B-9C4D-D8946ED15E14}"/>
                      </a:ext>
                    </a:extLst>
                  </p:cNvPr>
                  <p:cNvCxnSpPr>
                    <a:stCxn id="4" idx="2"/>
                    <a:endCxn id="9" idx="0"/>
                  </p:cNvCxnSpPr>
                  <p:nvPr/>
                </p:nvCxnSpPr>
                <p:spPr>
                  <a:xfrm flipH="1">
                    <a:off x="5889811" y="2505075"/>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내용 개체 틀 36">
                    <a:extLst>
                      <a:ext uri="{FF2B5EF4-FFF2-40B4-BE49-F238E27FC236}">
                        <a16:creationId xmlns:a16="http://schemas.microsoft.com/office/drawing/2014/main" id="{CD308BA5-2FD2-4F2B-97D2-4D9A4A44F326}"/>
                      </a:ext>
                    </a:extLst>
                  </p:cNvPr>
                  <p:cNvSpPr txBox="1">
                    <a:spLocks/>
                  </p:cNvSpPr>
                  <p:nvPr/>
                </p:nvSpPr>
                <p:spPr>
                  <a:xfrm>
                    <a:off x="5272629" y="4676856"/>
                    <a:ext cx="1646742" cy="32175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キャリアパスポート入力</a:t>
                    </a:r>
                  </a:p>
                </p:txBody>
              </p:sp>
              <p:sp>
                <p:nvSpPr>
                  <p:cNvPr id="32" name="내용 개체 틀 36">
                    <a:extLst>
                      <a:ext uri="{FF2B5EF4-FFF2-40B4-BE49-F238E27FC236}">
                        <a16:creationId xmlns:a16="http://schemas.microsoft.com/office/drawing/2014/main" id="{3CA81391-324E-4C5B-BE44-684E99701E95}"/>
                      </a:ext>
                    </a:extLst>
                  </p:cNvPr>
                  <p:cNvSpPr txBox="1">
                    <a:spLocks/>
                  </p:cNvSpPr>
                  <p:nvPr/>
                </p:nvSpPr>
                <p:spPr>
                  <a:xfrm>
                    <a:off x="6049333" y="5143268"/>
                    <a:ext cx="823371"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振り返り</a:t>
                    </a:r>
                  </a:p>
                </p:txBody>
              </p:sp>
              <p:cxnSp>
                <p:nvCxnSpPr>
                  <p:cNvPr id="33" name="直線矢印コネクタ 32">
                    <a:extLst>
                      <a:ext uri="{FF2B5EF4-FFF2-40B4-BE49-F238E27FC236}">
                        <a16:creationId xmlns:a16="http://schemas.microsoft.com/office/drawing/2014/main" id="{58EB6DC5-3E22-4A70-8CC4-FA00EF5BD165}"/>
                      </a:ext>
                    </a:extLst>
                  </p:cNvPr>
                  <p:cNvCxnSpPr>
                    <a:cxnSpLocks/>
                    <a:endCxn id="16" idx="1"/>
                  </p:cNvCxnSpPr>
                  <p:nvPr/>
                </p:nvCxnSpPr>
                <p:spPr>
                  <a:xfrm>
                    <a:off x="6736412" y="5775869"/>
                    <a:ext cx="7012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내용 개체 틀 36">
                    <a:extLst>
                      <a:ext uri="{FF2B5EF4-FFF2-40B4-BE49-F238E27FC236}">
                        <a16:creationId xmlns:a16="http://schemas.microsoft.com/office/drawing/2014/main" id="{091897C0-15C5-431F-83E6-03FAAD344561}"/>
                      </a:ext>
                    </a:extLst>
                  </p:cNvPr>
                  <p:cNvSpPr txBox="1">
                    <a:spLocks/>
                  </p:cNvSpPr>
                  <p:nvPr/>
                </p:nvSpPr>
                <p:spPr>
                  <a:xfrm>
                    <a:off x="8299635" y="3868813"/>
                    <a:ext cx="1027865"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コメント確認</a:t>
                    </a:r>
                  </a:p>
                </p:txBody>
              </p:sp>
              <p:cxnSp>
                <p:nvCxnSpPr>
                  <p:cNvPr id="41" name="コネクタ: カギ線 40">
                    <a:extLst>
                      <a:ext uri="{FF2B5EF4-FFF2-40B4-BE49-F238E27FC236}">
                        <a16:creationId xmlns:a16="http://schemas.microsoft.com/office/drawing/2014/main" id="{51CF6DCB-CB0E-4913-814B-5CDE11B81142}"/>
                      </a:ext>
                    </a:extLst>
                  </p:cNvPr>
                  <p:cNvCxnSpPr>
                    <a:cxnSpLocks/>
                    <a:stCxn id="9" idx="3"/>
                    <a:endCxn id="36" idx="1"/>
                  </p:cNvCxnSpPr>
                  <p:nvPr/>
                </p:nvCxnSpPr>
                <p:spPr>
                  <a:xfrm>
                    <a:off x="6751823" y="3303240"/>
                    <a:ext cx="1547812" cy="726450"/>
                  </a:xfrm>
                  <a:prstGeom prst="bentConnector3">
                    <a:avLst>
                      <a:gd name="adj1" fmla="val 99846"/>
                    </a:avLst>
                  </a:prstGeom>
                  <a:ln>
                    <a:tailEnd type="triangle"/>
                  </a:ln>
                </p:spPr>
                <p:style>
                  <a:lnRef idx="1">
                    <a:schemeClr val="dk1"/>
                  </a:lnRef>
                  <a:fillRef idx="0">
                    <a:schemeClr val="dk1"/>
                  </a:fillRef>
                  <a:effectRef idx="0">
                    <a:schemeClr val="dk1"/>
                  </a:effectRef>
                  <a:fontRef idx="minor">
                    <a:schemeClr val="tx1"/>
                  </a:fontRef>
                </p:style>
              </p:cxnSp>
              <p:cxnSp>
                <p:nvCxnSpPr>
                  <p:cNvPr id="49" name="コネクタ: カギ線 48">
                    <a:extLst>
                      <a:ext uri="{FF2B5EF4-FFF2-40B4-BE49-F238E27FC236}">
                        <a16:creationId xmlns:a16="http://schemas.microsoft.com/office/drawing/2014/main" id="{2A5B002C-D016-4AF2-8B55-5BB408E8FC62}"/>
                      </a:ext>
                    </a:extLst>
                  </p:cNvPr>
                  <p:cNvCxnSpPr>
                    <a:cxnSpLocks/>
                  </p:cNvCxnSpPr>
                  <p:nvPr/>
                </p:nvCxnSpPr>
                <p:spPr>
                  <a:xfrm>
                    <a:off x="8299635" y="3303240"/>
                    <a:ext cx="2409825" cy="726449"/>
                  </a:xfrm>
                  <a:prstGeom prst="bentConnector3">
                    <a:avLst>
                      <a:gd name="adj1" fmla="val 99802"/>
                    </a:avLst>
                  </a:prstGeom>
                  <a:ln>
                    <a:tailEnd type="triangle"/>
                  </a:ln>
                </p:spPr>
                <p:style>
                  <a:lnRef idx="1">
                    <a:schemeClr val="dk1"/>
                  </a:lnRef>
                  <a:fillRef idx="0">
                    <a:schemeClr val="dk1"/>
                  </a:fillRef>
                  <a:effectRef idx="0">
                    <a:schemeClr val="dk1"/>
                  </a:effectRef>
                  <a:fontRef idx="minor">
                    <a:schemeClr val="tx1"/>
                  </a:fontRef>
                </p:style>
              </p:cxnSp>
              <p:sp>
                <p:nvSpPr>
                  <p:cNvPr id="54" name="내용 개체 틀 36">
                    <a:extLst>
                      <a:ext uri="{FF2B5EF4-FFF2-40B4-BE49-F238E27FC236}">
                        <a16:creationId xmlns:a16="http://schemas.microsoft.com/office/drawing/2014/main" id="{E13C53B9-4D58-49C5-9120-200E71577CBC}"/>
                      </a:ext>
                    </a:extLst>
                  </p:cNvPr>
                  <p:cNvSpPr txBox="1">
                    <a:spLocks/>
                  </p:cNvSpPr>
                  <p:nvPr/>
                </p:nvSpPr>
                <p:spPr>
                  <a:xfrm>
                    <a:off x="10693917" y="3868812"/>
                    <a:ext cx="1027865"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行事確認</a:t>
                    </a:r>
                  </a:p>
                </p:txBody>
              </p:sp>
              <p:pic>
                <p:nvPicPr>
                  <p:cNvPr id="56" name="図 5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6A1D60F-8779-448D-AAC5-A26E50E108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5976" y="4192642"/>
                    <a:ext cx="1708614" cy="693825"/>
                  </a:xfrm>
                  <a:prstGeom prst="rect">
                    <a:avLst/>
                  </a:prstGeom>
                </p:spPr>
              </p:pic>
              <p:cxnSp>
                <p:nvCxnSpPr>
                  <p:cNvPr id="58" name="コネクタ: カギ線 57">
                    <a:extLst>
                      <a:ext uri="{FF2B5EF4-FFF2-40B4-BE49-F238E27FC236}">
                        <a16:creationId xmlns:a16="http://schemas.microsoft.com/office/drawing/2014/main" id="{459EAE9B-C974-495B-9668-9E947AEF4908}"/>
                      </a:ext>
                    </a:extLst>
                  </p:cNvPr>
                  <p:cNvCxnSpPr>
                    <a:cxnSpLocks/>
                    <a:endCxn id="56" idx="0"/>
                  </p:cNvCxnSpPr>
                  <p:nvPr/>
                </p:nvCxnSpPr>
                <p:spPr>
                  <a:xfrm rot="10800000" flipV="1">
                    <a:off x="3490283" y="3303240"/>
                    <a:ext cx="1576462" cy="88940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65" name="図 64" descr="グラフィカル ユーザー インターフェイス, テキスト, アプリケーション, メール&#10;&#10;自動的に生成された説明">
                    <a:extLst>
                      <a:ext uri="{FF2B5EF4-FFF2-40B4-BE49-F238E27FC236}">
                        <a16:creationId xmlns:a16="http://schemas.microsoft.com/office/drawing/2014/main" id="{D47797D8-9FFF-4BA7-9387-ED03205704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7272" y="5244405"/>
                    <a:ext cx="1706020" cy="693825"/>
                  </a:xfrm>
                  <a:prstGeom prst="rect">
                    <a:avLst/>
                  </a:prstGeom>
                </p:spPr>
              </p:pic>
              <p:sp>
                <p:nvSpPr>
                  <p:cNvPr id="67" name="내용 개체 틀 36">
                    <a:extLst>
                      <a:ext uri="{FF2B5EF4-FFF2-40B4-BE49-F238E27FC236}">
                        <a16:creationId xmlns:a16="http://schemas.microsoft.com/office/drawing/2014/main" id="{E236A442-4B66-400D-B7C8-A31A4FA686F7}"/>
                      </a:ext>
                    </a:extLst>
                  </p:cNvPr>
                  <p:cNvSpPr txBox="1">
                    <a:spLocks/>
                  </p:cNvSpPr>
                  <p:nvPr/>
                </p:nvSpPr>
                <p:spPr>
                  <a:xfrm>
                    <a:off x="3481840" y="5021620"/>
                    <a:ext cx="1123742"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適性診断結果</a:t>
                    </a:r>
                  </a:p>
                </p:txBody>
              </p:sp>
              <p:cxnSp>
                <p:nvCxnSpPr>
                  <p:cNvPr id="68" name="コネクタ: カギ線 67">
                    <a:extLst>
                      <a:ext uri="{FF2B5EF4-FFF2-40B4-BE49-F238E27FC236}">
                        <a16:creationId xmlns:a16="http://schemas.microsoft.com/office/drawing/2014/main" id="{F3BE5D35-7024-48D4-AD3C-4AD554A0FACB}"/>
                      </a:ext>
                    </a:extLst>
                  </p:cNvPr>
                  <p:cNvCxnSpPr>
                    <a:cxnSpLocks/>
                    <a:endCxn id="77" idx="0"/>
                  </p:cNvCxnSpPr>
                  <p:nvPr/>
                </p:nvCxnSpPr>
                <p:spPr>
                  <a:xfrm rot="10800000" flipV="1">
                    <a:off x="1340537" y="3303238"/>
                    <a:ext cx="2161966" cy="79816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77" name="図 76" descr="グラフィカル ユーザー インターフェイス, テキスト, アプリケーション&#10;&#10;自動的に生成された説明">
                    <a:extLst>
                      <a:ext uri="{FF2B5EF4-FFF2-40B4-BE49-F238E27FC236}">
                        <a16:creationId xmlns:a16="http://schemas.microsoft.com/office/drawing/2014/main" id="{C5FACBA0-82BD-4DA5-8D64-C15B9AFC5D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499" y="4101404"/>
                    <a:ext cx="1702075" cy="693825"/>
                  </a:xfrm>
                  <a:prstGeom prst="rect">
                    <a:avLst/>
                  </a:prstGeom>
                </p:spPr>
              </p:pic>
              <p:sp>
                <p:nvSpPr>
                  <p:cNvPr id="80" name="내용 개체 틀 36">
                    <a:extLst>
                      <a:ext uri="{FF2B5EF4-FFF2-40B4-BE49-F238E27FC236}">
                        <a16:creationId xmlns:a16="http://schemas.microsoft.com/office/drawing/2014/main" id="{A22B7D5E-C203-4D10-AC40-A3ADE272BD88}"/>
                      </a:ext>
                    </a:extLst>
                  </p:cNvPr>
                  <p:cNvSpPr txBox="1">
                    <a:spLocks/>
                  </p:cNvSpPr>
                  <p:nvPr/>
                </p:nvSpPr>
                <p:spPr>
                  <a:xfrm>
                    <a:off x="3465846" y="3940528"/>
                    <a:ext cx="1123742"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職業適性診断</a:t>
                    </a:r>
                  </a:p>
                </p:txBody>
              </p:sp>
            </p:grpSp>
            <p:cxnSp>
              <p:nvCxnSpPr>
                <p:cNvPr id="84" name="コネクタ: カギ線 83">
                  <a:extLst>
                    <a:ext uri="{FF2B5EF4-FFF2-40B4-BE49-F238E27FC236}">
                      <a16:creationId xmlns:a16="http://schemas.microsoft.com/office/drawing/2014/main" id="{1B554F1E-7D3C-48EC-81C7-5982666BA7B0}"/>
                    </a:ext>
                  </a:extLst>
                </p:cNvPr>
                <p:cNvCxnSpPr>
                  <a:stCxn id="77" idx="1"/>
                  <a:endCxn id="4" idx="1"/>
                </p:cNvCxnSpPr>
                <p:nvPr/>
              </p:nvCxnSpPr>
              <p:spPr>
                <a:xfrm rot="10800000" flipH="1">
                  <a:off x="489499" y="2066925"/>
                  <a:ext cx="4538300" cy="2381392"/>
                </a:xfrm>
                <a:prstGeom prst="bentConnector3">
                  <a:avLst>
                    <a:gd name="adj1" fmla="val -5037"/>
                  </a:avLst>
                </a:prstGeom>
                <a:ln>
                  <a:tailEnd type="triangle"/>
                </a:ln>
              </p:spPr>
              <p:style>
                <a:lnRef idx="1">
                  <a:schemeClr val="dk1"/>
                </a:lnRef>
                <a:fillRef idx="0">
                  <a:schemeClr val="dk1"/>
                </a:fillRef>
                <a:effectRef idx="0">
                  <a:schemeClr val="dk1"/>
                </a:effectRef>
                <a:fontRef idx="minor">
                  <a:schemeClr val="tx1"/>
                </a:fontRef>
              </p:style>
            </p:cxnSp>
          </p:grpSp>
          <p:sp>
            <p:nvSpPr>
              <p:cNvPr id="81" name="내용 개체 틀 36">
                <a:extLst>
                  <a:ext uri="{FF2B5EF4-FFF2-40B4-BE49-F238E27FC236}">
                    <a16:creationId xmlns:a16="http://schemas.microsoft.com/office/drawing/2014/main" id="{8AC11B65-FA21-414A-A960-B3D1C5AABCDA}"/>
                  </a:ext>
                </a:extLst>
              </p:cNvPr>
              <p:cNvSpPr txBox="1">
                <a:spLocks/>
              </p:cNvSpPr>
              <p:nvPr/>
            </p:nvSpPr>
            <p:spPr>
              <a:xfrm>
                <a:off x="1379151" y="3940528"/>
                <a:ext cx="1123742"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ログアウト</a:t>
                </a:r>
              </a:p>
            </p:txBody>
          </p:sp>
        </p:grpSp>
      </p:grpSp>
      <p:cxnSp>
        <p:nvCxnSpPr>
          <p:cNvPr id="40" name="直線矢印コネクタ 39">
            <a:extLst>
              <a:ext uri="{FF2B5EF4-FFF2-40B4-BE49-F238E27FC236}">
                <a16:creationId xmlns:a16="http://schemas.microsoft.com/office/drawing/2014/main" id="{ADA5A285-ADD4-44D5-96FC-75F7E22C9412}"/>
              </a:ext>
            </a:extLst>
          </p:cNvPr>
          <p:cNvCxnSpPr>
            <a:cxnSpLocks/>
            <a:stCxn id="65" idx="1"/>
          </p:cNvCxnSpPr>
          <p:nvPr/>
        </p:nvCxnSpPr>
        <p:spPr>
          <a:xfrm flipH="1">
            <a:off x="2219325" y="5810312"/>
            <a:ext cx="5817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151B9A63-26BD-42BD-BFE9-F91D5F92DD0B}"/>
              </a:ext>
            </a:extLst>
          </p:cNvPr>
          <p:cNvPicPr>
            <a:picLocks noChangeAspect="1"/>
          </p:cNvPicPr>
          <p:nvPr/>
        </p:nvPicPr>
        <p:blipFill rotWithShape="1">
          <a:blip r:embed="rId13">
            <a:extLst>
              <a:ext uri="{28A0092B-C50C-407E-A947-70E740481C1C}">
                <a14:useLocalDpi xmlns:a14="http://schemas.microsoft.com/office/drawing/2010/main" val="0"/>
              </a:ext>
            </a:extLst>
          </a:blip>
          <a:srcRect t="9166" r="12305" b="44722"/>
          <a:stretch/>
        </p:blipFill>
        <p:spPr>
          <a:xfrm>
            <a:off x="709784" y="5401490"/>
            <a:ext cx="1479220" cy="1166716"/>
          </a:xfrm>
          <a:prstGeom prst="rect">
            <a:avLst/>
          </a:prstGeom>
        </p:spPr>
      </p:pic>
      <p:sp>
        <p:nvSpPr>
          <p:cNvPr id="45" name="내용 개체 틀 36">
            <a:extLst>
              <a:ext uri="{FF2B5EF4-FFF2-40B4-BE49-F238E27FC236}">
                <a16:creationId xmlns:a16="http://schemas.microsoft.com/office/drawing/2014/main" id="{6071622B-BCFF-493A-BE83-7D554EBA8A92}"/>
              </a:ext>
            </a:extLst>
          </p:cNvPr>
          <p:cNvSpPr txBox="1">
            <a:spLocks/>
          </p:cNvSpPr>
          <p:nvPr/>
        </p:nvSpPr>
        <p:spPr>
          <a:xfrm>
            <a:off x="896175" y="5118564"/>
            <a:ext cx="1123742"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図書紹介</a:t>
            </a:r>
          </a:p>
        </p:txBody>
      </p:sp>
    </p:spTree>
    <p:extLst>
      <p:ext uri="{BB962C8B-B14F-4D97-AF65-F5344CB8AC3E}">
        <p14:creationId xmlns:p14="http://schemas.microsoft.com/office/powerpoint/2010/main" val="200802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4.</a:t>
            </a:r>
            <a:r>
              <a:rPr lang="ja-JP" altLang="en-US" dirty="0">
                <a:solidFill>
                  <a:schemeClr val="tx1"/>
                </a:solidFill>
              </a:rPr>
              <a:t> システムについて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5.</a:t>
            </a:r>
            <a:r>
              <a:rPr lang="ja-JP" altLang="en-US" sz="1800" b="1" i="0" dirty="0">
                <a:solidFill>
                  <a:schemeClr val="tx1"/>
                </a:solidFill>
              </a:rPr>
              <a:t> 教員側画面遷移について</a:t>
            </a:r>
            <a:endParaRPr lang="ko-KR" altLang="en-US" sz="1800" b="1" i="0" dirty="0">
              <a:solidFill>
                <a:schemeClr val="tx1"/>
              </a:solidFill>
            </a:endParaRPr>
          </a:p>
        </p:txBody>
      </p:sp>
      <p:grpSp>
        <p:nvGrpSpPr>
          <p:cNvPr id="87" name="グループ化 86">
            <a:extLst>
              <a:ext uri="{FF2B5EF4-FFF2-40B4-BE49-F238E27FC236}">
                <a16:creationId xmlns:a16="http://schemas.microsoft.com/office/drawing/2014/main" id="{7812F63C-8642-4C06-8E0A-895A1790F03A}"/>
              </a:ext>
            </a:extLst>
          </p:cNvPr>
          <p:cNvGrpSpPr/>
          <p:nvPr/>
        </p:nvGrpSpPr>
        <p:grpSpPr>
          <a:xfrm>
            <a:off x="653274" y="1686892"/>
            <a:ext cx="11232283" cy="3720161"/>
            <a:chOff x="489499" y="1467898"/>
            <a:chExt cx="11232283" cy="3720161"/>
          </a:xfrm>
        </p:grpSpPr>
        <p:cxnSp>
          <p:nvCxnSpPr>
            <p:cNvPr id="29" name="直線矢印コネクタ 28">
              <a:extLst>
                <a:ext uri="{FF2B5EF4-FFF2-40B4-BE49-F238E27FC236}">
                  <a16:creationId xmlns:a16="http://schemas.microsoft.com/office/drawing/2014/main" id="{044745B8-A0A2-4171-96C3-0AEA8AD69F8C}"/>
                </a:ext>
              </a:extLst>
            </p:cNvPr>
            <p:cNvCxnSpPr/>
            <p:nvPr/>
          </p:nvCxnSpPr>
          <p:spPr>
            <a:xfrm flipH="1">
              <a:off x="5889810" y="3741390"/>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6" name="グループ化 85">
              <a:extLst>
                <a:ext uri="{FF2B5EF4-FFF2-40B4-BE49-F238E27FC236}">
                  <a16:creationId xmlns:a16="http://schemas.microsoft.com/office/drawing/2014/main" id="{903E3FED-0384-4628-8EB0-9E7A113B0EF1}"/>
                </a:ext>
              </a:extLst>
            </p:cNvPr>
            <p:cNvGrpSpPr/>
            <p:nvPr/>
          </p:nvGrpSpPr>
          <p:grpSpPr>
            <a:xfrm>
              <a:off x="489499" y="1467898"/>
              <a:ext cx="11232283" cy="3720161"/>
              <a:chOff x="489499" y="1467898"/>
              <a:chExt cx="11232283" cy="3720161"/>
            </a:xfrm>
          </p:grpSpPr>
          <p:grpSp>
            <p:nvGrpSpPr>
              <p:cNvPr id="85" name="グループ化 84">
                <a:extLst>
                  <a:ext uri="{FF2B5EF4-FFF2-40B4-BE49-F238E27FC236}">
                    <a16:creationId xmlns:a16="http://schemas.microsoft.com/office/drawing/2014/main" id="{3CC65A3A-B38A-410F-AA4B-ECF1731ED7B5}"/>
                  </a:ext>
                </a:extLst>
              </p:cNvPr>
              <p:cNvGrpSpPr/>
              <p:nvPr/>
            </p:nvGrpSpPr>
            <p:grpSpPr>
              <a:xfrm>
                <a:off x="1340537" y="1467898"/>
                <a:ext cx="10381245" cy="3720161"/>
                <a:chOff x="1340537" y="1467898"/>
                <a:chExt cx="10381245" cy="3720161"/>
              </a:xfrm>
            </p:grpSpPr>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8D16F4B-0BB1-4632-BC21-0A21E5818D0E}"/>
                    </a:ext>
                  </a:extLst>
                </p:cNvPr>
                <p:cNvPicPr>
                  <a:picLocks noChangeAspect="1"/>
                </p:cNvPicPr>
                <p:nvPr/>
              </p:nvPicPr>
              <p:blipFill rotWithShape="1">
                <a:blip r:embed="rId2">
                  <a:extLst>
                    <a:ext uri="{28A0092B-C50C-407E-A947-70E740481C1C}">
                      <a14:useLocalDpi xmlns:a14="http://schemas.microsoft.com/office/drawing/2010/main" val="0"/>
                    </a:ext>
                  </a:extLst>
                </a:blip>
                <a:srcRect l="12421" t="20179" r="13158" b="15805"/>
                <a:stretch/>
              </p:blipFill>
              <p:spPr>
                <a:xfrm>
                  <a:off x="5027799" y="1628775"/>
                  <a:ext cx="1724025" cy="876300"/>
                </a:xfrm>
                <a:prstGeom prst="rect">
                  <a:avLst/>
                </a:prstGeom>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C07D25D-18B5-41FA-B25C-D6A2F1F262A6}"/>
                    </a:ext>
                  </a:extLst>
                </p:cNvPr>
                <p:cNvPicPr>
                  <a:picLocks noChangeAspect="1"/>
                </p:cNvPicPr>
                <p:nvPr/>
              </p:nvPicPr>
              <p:blipFill rotWithShape="1">
                <a:blip r:embed="rId3">
                  <a:extLst>
                    <a:ext uri="{28A0092B-C50C-407E-A947-70E740481C1C}">
                      <a14:useLocalDpi xmlns:a14="http://schemas.microsoft.com/office/drawing/2010/main" val="0"/>
                    </a:ext>
                  </a:extLst>
                </a:blip>
                <a:srcRect l="5680" t="14197" r="6052" b="10802"/>
                <a:stretch/>
              </p:blipFill>
              <p:spPr>
                <a:xfrm>
                  <a:off x="7437623" y="1628775"/>
                  <a:ext cx="1724025" cy="876300"/>
                </a:xfrm>
                <a:prstGeom prst="rect">
                  <a:avLst/>
                </a:prstGeom>
              </p:spPr>
            </p:pic>
            <p:sp>
              <p:nvSpPr>
                <p:cNvPr id="22" name="내용 개체 틀 36">
                  <a:extLst>
                    <a:ext uri="{FF2B5EF4-FFF2-40B4-BE49-F238E27FC236}">
                      <a16:creationId xmlns:a16="http://schemas.microsoft.com/office/drawing/2014/main" id="{D6B65CD9-8E37-4D11-B658-63CAFDFADD28}"/>
                    </a:ext>
                  </a:extLst>
                </p:cNvPr>
                <p:cNvSpPr txBox="1">
                  <a:spLocks/>
                </p:cNvSpPr>
                <p:nvPr/>
              </p:nvSpPr>
              <p:spPr>
                <a:xfrm>
                  <a:off x="5314368" y="1467898"/>
                  <a:ext cx="1076907"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ログイン画面</a:t>
                  </a:r>
                </a:p>
              </p:txBody>
            </p:sp>
            <p:sp>
              <p:nvSpPr>
                <p:cNvPr id="23" name="내용 개체 틀 36">
                  <a:extLst>
                    <a:ext uri="{FF2B5EF4-FFF2-40B4-BE49-F238E27FC236}">
                      <a16:creationId xmlns:a16="http://schemas.microsoft.com/office/drawing/2014/main" id="{AD4C6A9B-4FD6-442D-AFC5-86C4F3CDE9CC}"/>
                    </a:ext>
                  </a:extLst>
                </p:cNvPr>
                <p:cNvSpPr txBox="1">
                  <a:spLocks/>
                </p:cNvSpPr>
                <p:nvPr/>
              </p:nvSpPr>
              <p:spPr>
                <a:xfrm>
                  <a:off x="6170215" y="2607135"/>
                  <a:ext cx="581608"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成功</a:t>
                  </a:r>
                </a:p>
              </p:txBody>
            </p:sp>
            <p:sp>
              <p:nvSpPr>
                <p:cNvPr id="24" name="내용 개체 틀 36">
                  <a:extLst>
                    <a:ext uri="{FF2B5EF4-FFF2-40B4-BE49-F238E27FC236}">
                      <a16:creationId xmlns:a16="http://schemas.microsoft.com/office/drawing/2014/main" id="{BC4321B2-E08B-45EC-A044-4B9FC2F6AEB9}"/>
                    </a:ext>
                  </a:extLst>
                </p:cNvPr>
                <p:cNvSpPr txBox="1">
                  <a:spLocks/>
                </p:cNvSpPr>
                <p:nvPr/>
              </p:nvSpPr>
              <p:spPr>
                <a:xfrm>
                  <a:off x="7008415" y="1823118"/>
                  <a:ext cx="581608"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失敗</a:t>
                  </a:r>
                </a:p>
              </p:txBody>
            </p:sp>
            <p:cxnSp>
              <p:nvCxnSpPr>
                <p:cNvPr id="25" name="直線矢印コネクタ 24">
                  <a:extLst>
                    <a:ext uri="{FF2B5EF4-FFF2-40B4-BE49-F238E27FC236}">
                      <a16:creationId xmlns:a16="http://schemas.microsoft.com/office/drawing/2014/main" id="{739E7CD2-3555-42CD-9779-FA62ABFE8DCA}"/>
                    </a:ext>
                  </a:extLst>
                </p:cNvPr>
                <p:cNvCxnSpPr>
                  <a:stCxn id="4" idx="3"/>
                  <a:endCxn id="6" idx="1"/>
                </p:cNvCxnSpPr>
                <p:nvPr/>
              </p:nvCxnSpPr>
              <p:spPr>
                <a:xfrm>
                  <a:off x="6751824" y="2066925"/>
                  <a:ext cx="6857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F549F86C-DFBC-4A5B-9C4D-D8946ED15E14}"/>
                    </a:ext>
                  </a:extLst>
                </p:cNvPr>
                <p:cNvCxnSpPr>
                  <a:cxnSpLocks/>
                  <a:stCxn id="4" idx="2"/>
                </p:cNvCxnSpPr>
                <p:nvPr/>
              </p:nvCxnSpPr>
              <p:spPr>
                <a:xfrm flipH="1">
                  <a:off x="5889811" y="2505075"/>
                  <a:ext cx="1" cy="360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내용 개체 틀 36">
                  <a:extLst>
                    <a:ext uri="{FF2B5EF4-FFF2-40B4-BE49-F238E27FC236}">
                      <a16:creationId xmlns:a16="http://schemas.microsoft.com/office/drawing/2014/main" id="{CD308BA5-2FD2-4F2B-97D2-4D9A4A44F326}"/>
                    </a:ext>
                  </a:extLst>
                </p:cNvPr>
                <p:cNvSpPr txBox="1">
                  <a:spLocks/>
                </p:cNvSpPr>
                <p:nvPr/>
              </p:nvSpPr>
              <p:spPr>
                <a:xfrm>
                  <a:off x="4960648" y="4866306"/>
                  <a:ext cx="1943153" cy="32175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キャリアパスポート入力確認</a:t>
                  </a:r>
                </a:p>
              </p:txBody>
            </p:sp>
            <p:sp>
              <p:nvSpPr>
                <p:cNvPr id="36" name="내용 개체 틀 36">
                  <a:extLst>
                    <a:ext uri="{FF2B5EF4-FFF2-40B4-BE49-F238E27FC236}">
                      <a16:creationId xmlns:a16="http://schemas.microsoft.com/office/drawing/2014/main" id="{091897C0-15C5-431F-83E6-03FAAD344561}"/>
                    </a:ext>
                  </a:extLst>
                </p:cNvPr>
                <p:cNvSpPr txBox="1">
                  <a:spLocks/>
                </p:cNvSpPr>
                <p:nvPr/>
              </p:nvSpPr>
              <p:spPr>
                <a:xfrm>
                  <a:off x="8299635" y="3868813"/>
                  <a:ext cx="1027865"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コメント編集</a:t>
                  </a:r>
                </a:p>
              </p:txBody>
            </p:sp>
            <p:cxnSp>
              <p:nvCxnSpPr>
                <p:cNvPr id="41" name="コネクタ: カギ線 40">
                  <a:extLst>
                    <a:ext uri="{FF2B5EF4-FFF2-40B4-BE49-F238E27FC236}">
                      <a16:creationId xmlns:a16="http://schemas.microsoft.com/office/drawing/2014/main" id="{51CF6DCB-CB0E-4913-814B-5CDE11B81142}"/>
                    </a:ext>
                  </a:extLst>
                </p:cNvPr>
                <p:cNvCxnSpPr>
                  <a:cxnSpLocks/>
                  <a:endCxn id="36" idx="1"/>
                </p:cNvCxnSpPr>
                <p:nvPr/>
              </p:nvCxnSpPr>
              <p:spPr>
                <a:xfrm>
                  <a:off x="6751823" y="3303240"/>
                  <a:ext cx="1547812" cy="726450"/>
                </a:xfrm>
                <a:prstGeom prst="bentConnector3">
                  <a:avLst>
                    <a:gd name="adj1" fmla="val 99846"/>
                  </a:avLst>
                </a:prstGeom>
                <a:ln>
                  <a:tailEnd type="triangle"/>
                </a:ln>
              </p:spPr>
              <p:style>
                <a:lnRef idx="1">
                  <a:schemeClr val="dk1"/>
                </a:lnRef>
                <a:fillRef idx="0">
                  <a:schemeClr val="dk1"/>
                </a:fillRef>
                <a:effectRef idx="0">
                  <a:schemeClr val="dk1"/>
                </a:effectRef>
                <a:fontRef idx="minor">
                  <a:schemeClr val="tx1"/>
                </a:fontRef>
              </p:style>
            </p:cxnSp>
            <p:cxnSp>
              <p:nvCxnSpPr>
                <p:cNvPr id="49" name="コネクタ: カギ線 48">
                  <a:extLst>
                    <a:ext uri="{FF2B5EF4-FFF2-40B4-BE49-F238E27FC236}">
                      <a16:creationId xmlns:a16="http://schemas.microsoft.com/office/drawing/2014/main" id="{2A5B002C-D016-4AF2-8B55-5BB408E8FC62}"/>
                    </a:ext>
                  </a:extLst>
                </p:cNvPr>
                <p:cNvCxnSpPr>
                  <a:cxnSpLocks/>
                </p:cNvCxnSpPr>
                <p:nvPr/>
              </p:nvCxnSpPr>
              <p:spPr>
                <a:xfrm>
                  <a:off x="8299635" y="3303240"/>
                  <a:ext cx="2409825" cy="726449"/>
                </a:xfrm>
                <a:prstGeom prst="bentConnector3">
                  <a:avLst>
                    <a:gd name="adj1" fmla="val 99802"/>
                  </a:avLst>
                </a:prstGeom>
                <a:ln>
                  <a:tailEnd type="triangle"/>
                </a:ln>
              </p:spPr>
              <p:style>
                <a:lnRef idx="1">
                  <a:schemeClr val="dk1"/>
                </a:lnRef>
                <a:fillRef idx="0">
                  <a:schemeClr val="dk1"/>
                </a:fillRef>
                <a:effectRef idx="0">
                  <a:schemeClr val="dk1"/>
                </a:effectRef>
                <a:fontRef idx="minor">
                  <a:schemeClr val="tx1"/>
                </a:fontRef>
              </p:style>
            </p:cxnSp>
            <p:sp>
              <p:nvSpPr>
                <p:cNvPr id="54" name="내용 개체 틀 36">
                  <a:extLst>
                    <a:ext uri="{FF2B5EF4-FFF2-40B4-BE49-F238E27FC236}">
                      <a16:creationId xmlns:a16="http://schemas.microsoft.com/office/drawing/2014/main" id="{E13C53B9-4D58-49C5-9120-200E71577CBC}"/>
                    </a:ext>
                  </a:extLst>
                </p:cNvPr>
                <p:cNvSpPr txBox="1">
                  <a:spLocks/>
                </p:cNvSpPr>
                <p:nvPr/>
              </p:nvSpPr>
              <p:spPr>
                <a:xfrm>
                  <a:off x="10693917" y="3868812"/>
                  <a:ext cx="1027865"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行事編集</a:t>
                  </a:r>
                </a:p>
              </p:txBody>
            </p:sp>
            <p:cxnSp>
              <p:nvCxnSpPr>
                <p:cNvPr id="68" name="コネクタ: カギ線 67">
                  <a:extLst>
                    <a:ext uri="{FF2B5EF4-FFF2-40B4-BE49-F238E27FC236}">
                      <a16:creationId xmlns:a16="http://schemas.microsoft.com/office/drawing/2014/main" id="{F3BE5D35-7024-48D4-AD3C-4AD554A0FACB}"/>
                    </a:ext>
                  </a:extLst>
                </p:cNvPr>
                <p:cNvCxnSpPr>
                  <a:cxnSpLocks/>
                  <a:stCxn id="5" idx="1"/>
                </p:cNvCxnSpPr>
                <p:nvPr/>
              </p:nvCxnSpPr>
              <p:spPr>
                <a:xfrm rot="10800000" flipV="1">
                  <a:off x="1340537" y="3234934"/>
                  <a:ext cx="3691932" cy="866470"/>
                </a:xfrm>
                <a:prstGeom prst="bentConnector3">
                  <a:avLst>
                    <a:gd name="adj1" fmla="val 100051"/>
                  </a:avLst>
                </a:prstGeom>
                <a:ln>
                  <a:tailEnd type="triangle"/>
                </a:ln>
              </p:spPr>
              <p:style>
                <a:lnRef idx="1">
                  <a:schemeClr val="dk1"/>
                </a:lnRef>
                <a:fillRef idx="0">
                  <a:schemeClr val="dk1"/>
                </a:fillRef>
                <a:effectRef idx="0">
                  <a:schemeClr val="dk1"/>
                </a:effectRef>
                <a:fontRef idx="minor">
                  <a:schemeClr val="tx1"/>
                </a:fontRef>
              </p:style>
            </p:cxnSp>
          </p:grpSp>
          <p:cxnSp>
            <p:nvCxnSpPr>
              <p:cNvPr id="84" name="コネクタ: カギ線 83">
                <a:extLst>
                  <a:ext uri="{FF2B5EF4-FFF2-40B4-BE49-F238E27FC236}">
                    <a16:creationId xmlns:a16="http://schemas.microsoft.com/office/drawing/2014/main" id="{1B554F1E-7D3C-48EC-81C7-5982666BA7B0}"/>
                  </a:ext>
                </a:extLst>
              </p:cNvPr>
              <p:cNvCxnSpPr>
                <a:cxnSpLocks/>
                <a:endCxn id="4" idx="1"/>
              </p:cNvCxnSpPr>
              <p:nvPr/>
            </p:nvCxnSpPr>
            <p:spPr>
              <a:xfrm rot="10800000" flipH="1">
                <a:off x="489499" y="2066925"/>
                <a:ext cx="4538300" cy="2381392"/>
              </a:xfrm>
              <a:prstGeom prst="bentConnector3">
                <a:avLst>
                  <a:gd name="adj1" fmla="val -5037"/>
                </a:avLst>
              </a:prstGeom>
              <a:ln>
                <a:tailEnd type="triangle"/>
              </a:ln>
            </p:spPr>
            <p:style>
              <a:lnRef idx="1">
                <a:schemeClr val="dk1"/>
              </a:lnRef>
              <a:fillRef idx="0">
                <a:schemeClr val="dk1"/>
              </a:fillRef>
              <a:effectRef idx="0">
                <a:schemeClr val="dk1"/>
              </a:effectRef>
              <a:fontRef idx="minor">
                <a:schemeClr val="tx1"/>
              </a:fontRef>
            </p:style>
          </p:cxnSp>
        </p:grpSp>
        <p:sp>
          <p:nvSpPr>
            <p:cNvPr id="81" name="내용 개체 틀 36">
              <a:extLst>
                <a:ext uri="{FF2B5EF4-FFF2-40B4-BE49-F238E27FC236}">
                  <a16:creationId xmlns:a16="http://schemas.microsoft.com/office/drawing/2014/main" id="{8AC11B65-FA21-414A-A960-B3D1C5AABCDA}"/>
                </a:ext>
              </a:extLst>
            </p:cNvPr>
            <p:cNvSpPr txBox="1">
              <a:spLocks/>
            </p:cNvSpPr>
            <p:nvPr/>
          </p:nvSpPr>
          <p:spPr>
            <a:xfrm>
              <a:off x="1379151" y="3940528"/>
              <a:ext cx="1123742" cy="3217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marR="0" lvl="0" indent="0" algn="just" rtl="0">
                <a:spcBef>
                  <a:spcPts val="0"/>
                </a:spcBef>
                <a:spcAft>
                  <a:spcPts val="0"/>
                </a:spcAft>
                <a:buNone/>
              </a:pPr>
              <a:r>
                <a:rPr lang="ja-JP" altLang="en-US" sz="1100" dirty="0">
                  <a:solidFill>
                    <a:srgbClr val="3F3F3F"/>
                  </a:solidFill>
                  <a:latin typeface="Arial"/>
                  <a:ea typeface="Arial"/>
                  <a:cs typeface="Arial"/>
                  <a:sym typeface="Arial"/>
                </a:rPr>
                <a:t>ログアウト</a:t>
              </a:r>
            </a:p>
          </p:txBody>
        </p:sp>
      </p:gr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650FBD19-67D8-4649-A5F5-D74B822CF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244" y="3084084"/>
            <a:ext cx="1724024" cy="739687"/>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906987D9-C713-4E8E-833B-F6E4C0D06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935" y="4331090"/>
            <a:ext cx="1732769" cy="772294"/>
          </a:xfrm>
          <a:prstGeom prst="rect">
            <a:avLst/>
          </a:prstGeom>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46E8E7BF-6830-4CFC-8134-B4822B8D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451" y="4270765"/>
            <a:ext cx="1724025" cy="741364"/>
          </a:xfrm>
          <a:prstGeom prst="rect">
            <a:avLst/>
          </a:prstGeom>
        </p:spPr>
      </p:pic>
      <p:pic>
        <p:nvPicPr>
          <p:cNvPr id="15" name="図 14" descr="テーブル&#10;&#10;自動的に生成された説明">
            <a:extLst>
              <a:ext uri="{FF2B5EF4-FFF2-40B4-BE49-F238E27FC236}">
                <a16:creationId xmlns:a16="http://schemas.microsoft.com/office/drawing/2014/main" id="{216A89E9-918C-44E3-A6F2-EB3ACDAEE8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734" y="4320397"/>
            <a:ext cx="1722566" cy="876301"/>
          </a:xfrm>
          <a:prstGeom prst="rect">
            <a:avLst/>
          </a:prstGeom>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D53EFD0E-DAE7-4B27-9FFA-AB60A228BB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73" y="4419560"/>
            <a:ext cx="1722641" cy="876300"/>
          </a:xfrm>
          <a:prstGeom prst="rect">
            <a:avLst/>
          </a:prstGeom>
        </p:spPr>
      </p:pic>
    </p:spTree>
    <p:extLst>
      <p:ext uri="{BB962C8B-B14F-4D97-AF65-F5344CB8AC3E}">
        <p14:creationId xmlns:p14="http://schemas.microsoft.com/office/powerpoint/2010/main" val="2298926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835722" y="2472380"/>
            <a:ext cx="4520555"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ja-JP" altLang="en-US" sz="2400" b="1" dirty="0">
                <a:latin typeface="+mj-lt"/>
                <a:ea typeface="맑은 고딕" pitchFamily="50" charset="-127"/>
                <a:cs typeface="굴림" pitchFamily="50" charset="-127"/>
              </a:rPr>
              <a:t>成果物について</a:t>
            </a:r>
            <a:endParaRPr kumimoji="1" lang="en-US" altLang="ko-KR" sz="2400" b="1" dirty="0">
              <a:latin typeface="+mj-lt"/>
              <a:ea typeface="맑은 고딕" pitchFamily="50" charset="-127"/>
              <a:cs typeface="굴림" pitchFamily="50" charset="-127"/>
            </a:endParaRPr>
          </a:p>
        </p:txBody>
      </p:sp>
      <p:sp>
        <p:nvSpPr>
          <p:cNvPr id="9" name="Text Box 9">
            <a:extLst>
              <a:ext uri="{FF2B5EF4-FFF2-40B4-BE49-F238E27FC236}">
                <a16:creationId xmlns:a16="http://schemas.microsoft.com/office/drawing/2014/main" id="{BE3C9B4D-F7FA-43E3-8024-14FF7B8E0A9C}"/>
              </a:ext>
            </a:extLst>
          </p:cNvPr>
          <p:cNvSpPr txBox="1">
            <a:spLocks noChangeArrowheads="1"/>
          </p:cNvSpPr>
          <p:nvPr/>
        </p:nvSpPr>
        <p:spPr bwMode="auto">
          <a:xfrm>
            <a:off x="4362158" y="3285274"/>
            <a:ext cx="4038804" cy="1228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生徒側</a:t>
            </a:r>
            <a:r>
              <a:rPr kumimoji="1" lang="en-US" altLang="ja-JP" sz="1300" dirty="0">
                <a:solidFill>
                  <a:schemeClr val="tx1">
                    <a:lumMod val="50000"/>
                    <a:lumOff val="50000"/>
                  </a:schemeClr>
                </a:solidFill>
                <a:latin typeface="+mj-lt"/>
                <a:ea typeface="맑은 고딕" pitchFamily="50" charset="-127"/>
                <a:cs typeface="굴림" pitchFamily="50" charset="-127"/>
              </a:rPr>
              <a:t>WEB</a:t>
            </a:r>
            <a:r>
              <a:rPr kumimoji="1" lang="ja-JP" altLang="en-US" sz="1300" dirty="0">
                <a:solidFill>
                  <a:schemeClr val="tx1">
                    <a:lumMod val="50000"/>
                    <a:lumOff val="50000"/>
                  </a:schemeClr>
                </a:solidFill>
                <a:latin typeface="+mj-lt"/>
                <a:ea typeface="맑은 고딕" pitchFamily="50" charset="-127"/>
                <a:cs typeface="굴림" pitchFamily="50" charset="-127"/>
              </a:rPr>
              <a:t>ページについて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P28,29 )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教員側</a:t>
            </a:r>
            <a:r>
              <a:rPr kumimoji="1" lang="en-US" altLang="ja-JP" sz="1300" dirty="0">
                <a:solidFill>
                  <a:schemeClr val="tx1">
                    <a:lumMod val="50000"/>
                    <a:lumOff val="50000"/>
                  </a:schemeClr>
                </a:solidFill>
                <a:latin typeface="+mj-lt"/>
                <a:ea typeface="맑은 고딕" pitchFamily="50" charset="-127"/>
                <a:cs typeface="굴림" pitchFamily="50" charset="-127"/>
              </a:rPr>
              <a:t>WEB</a:t>
            </a:r>
            <a:r>
              <a:rPr kumimoji="1" lang="ja-JP" altLang="en-US" sz="1300" dirty="0">
                <a:solidFill>
                  <a:schemeClr val="tx1">
                    <a:lumMod val="50000"/>
                    <a:lumOff val="50000"/>
                  </a:schemeClr>
                </a:solidFill>
                <a:latin typeface="+mj-lt"/>
                <a:ea typeface="맑은 고딕" pitchFamily="50" charset="-127"/>
                <a:cs typeface="굴림" pitchFamily="50" charset="-127"/>
              </a:rPr>
              <a:t>ページについて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P30 )</a:t>
            </a: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開発環境について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P31 )</a:t>
            </a:r>
          </a:p>
        </p:txBody>
      </p:sp>
      <p:grpSp>
        <p:nvGrpSpPr>
          <p:cNvPr id="2" name="グループ化 1">
            <a:extLst>
              <a:ext uri="{FF2B5EF4-FFF2-40B4-BE49-F238E27FC236}">
                <a16:creationId xmlns:a16="http://schemas.microsoft.com/office/drawing/2014/main" id="{224F1B3D-DC6A-4D1E-8C43-E5471242829F}"/>
              </a:ext>
            </a:extLst>
          </p:cNvPr>
          <p:cNvGrpSpPr/>
          <p:nvPr/>
        </p:nvGrpSpPr>
        <p:grpSpPr>
          <a:xfrm>
            <a:off x="5660381" y="1601145"/>
            <a:ext cx="871235" cy="871235"/>
            <a:chOff x="5660383" y="1601145"/>
            <a:chExt cx="871235" cy="871235"/>
          </a:xfrm>
        </p:grpSpPr>
        <p:sp>
          <p:nvSpPr>
            <p:cNvPr id="7" name="타원 20">
              <a:extLst>
                <a:ext uri="{FF2B5EF4-FFF2-40B4-BE49-F238E27FC236}">
                  <a16:creationId xmlns:a16="http://schemas.microsoft.com/office/drawing/2014/main" id="{372485D6-6D11-4A2E-B332-C6FA9FBBCA6E}"/>
                </a:ext>
              </a:extLst>
            </p:cNvPr>
            <p:cNvSpPr/>
            <p:nvPr/>
          </p:nvSpPr>
          <p:spPr bwMode="auto">
            <a:xfrm>
              <a:off x="5660383" y="1601145"/>
              <a:ext cx="871235" cy="871235"/>
            </a:xfrm>
            <a:prstGeom prst="ellipse">
              <a:avLst/>
            </a:prstGeom>
            <a:solidFill>
              <a:srgbClr val="916BA8"/>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solidFill>
                  <a:schemeClr val="bg1"/>
                </a:solidFill>
                <a:latin typeface="+mj-lt"/>
                <a:ea typeface="맑은 고딕" pitchFamily="50" charset="-127"/>
              </a:endParaRPr>
            </a:p>
          </p:txBody>
        </p:sp>
        <p:sp>
          <p:nvSpPr>
            <p:cNvPr id="11" name="Text Box 4"/>
            <p:cNvSpPr txBox="1">
              <a:spLocks noChangeArrowheads="1"/>
            </p:cNvSpPr>
            <p:nvPr/>
          </p:nvSpPr>
          <p:spPr bwMode="auto">
            <a:xfrm>
              <a:off x="5774437" y="1770832"/>
              <a:ext cx="643125"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3200" b="1" dirty="0">
                  <a:solidFill>
                    <a:schemeClr val="bg1"/>
                  </a:solidFill>
                  <a:latin typeface="+mj-lt"/>
                  <a:ea typeface="맑은 고딕" pitchFamily="50" charset="-127"/>
                  <a:cs typeface="굴림" pitchFamily="50" charset="-127"/>
                </a:rPr>
                <a:t>04</a:t>
              </a:r>
              <a:endParaRPr kumimoji="1" lang="ko-KR" altLang="ko-KR" sz="3200" b="1" dirty="0">
                <a:solidFill>
                  <a:schemeClr val="bg1"/>
                </a:solidFill>
                <a:latin typeface="+mj-lt"/>
                <a:ea typeface="맑은 고딕" pitchFamily="50" charset="-127"/>
                <a:cs typeface="굴림" pitchFamily="50" charset="-127"/>
              </a:endParaRPr>
            </a:p>
          </p:txBody>
        </p:sp>
      </p:grpSp>
    </p:spTree>
    <p:extLst>
      <p:ext uri="{BB962C8B-B14F-4D97-AF65-F5344CB8AC3E}">
        <p14:creationId xmlns:p14="http://schemas.microsoft.com/office/powerpoint/2010/main" val="3945918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5.</a:t>
            </a:r>
            <a:r>
              <a:rPr lang="ja-JP" altLang="en-US" dirty="0">
                <a:solidFill>
                  <a:schemeClr val="tx1"/>
                </a:solidFill>
              </a:rPr>
              <a:t> 成果物について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1.</a:t>
            </a:r>
            <a:r>
              <a:rPr lang="ja-JP" altLang="en-US" sz="1800" b="1" i="0" dirty="0">
                <a:solidFill>
                  <a:schemeClr val="tx1"/>
                </a:solidFill>
              </a:rPr>
              <a:t> 生徒側</a:t>
            </a:r>
            <a:r>
              <a:rPr lang="en-US" altLang="ja-JP" sz="1800" b="1" i="0" dirty="0">
                <a:solidFill>
                  <a:schemeClr val="tx1"/>
                </a:solidFill>
              </a:rPr>
              <a:t>WEB</a:t>
            </a:r>
            <a:r>
              <a:rPr lang="ja-JP" altLang="en-US" sz="1800" b="1" i="0" dirty="0">
                <a:solidFill>
                  <a:schemeClr val="tx1"/>
                </a:solidFill>
              </a:rPr>
              <a:t>ページについて</a:t>
            </a:r>
            <a:endParaRPr lang="ko-KR" altLang="en-US" sz="1800" b="1" i="0" dirty="0">
              <a:solidFill>
                <a:schemeClr val="tx1"/>
              </a:solidFill>
            </a:endParaRPr>
          </a:p>
        </p:txBody>
      </p:sp>
      <p:grpSp>
        <p:nvGrpSpPr>
          <p:cNvPr id="32" name="グループ化 31">
            <a:extLst>
              <a:ext uri="{FF2B5EF4-FFF2-40B4-BE49-F238E27FC236}">
                <a16:creationId xmlns:a16="http://schemas.microsoft.com/office/drawing/2014/main" id="{7512CB00-7C06-4F37-BF82-E8A5A21B52B9}"/>
              </a:ext>
            </a:extLst>
          </p:cNvPr>
          <p:cNvGrpSpPr/>
          <p:nvPr/>
        </p:nvGrpSpPr>
        <p:grpSpPr>
          <a:xfrm>
            <a:off x="537796" y="2378809"/>
            <a:ext cx="10704031" cy="3653731"/>
            <a:chOff x="513462" y="1616809"/>
            <a:chExt cx="10704031" cy="3653731"/>
          </a:xfrm>
        </p:grpSpPr>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A4B8AFA2-73D5-471B-BDDD-FE1273A92443}"/>
                </a:ext>
              </a:extLst>
            </p:cNvPr>
            <p:cNvPicPr>
              <a:picLocks noChangeAspect="1"/>
            </p:cNvPicPr>
            <p:nvPr/>
          </p:nvPicPr>
          <p:blipFill rotWithShape="1">
            <a:blip r:embed="rId2">
              <a:extLst>
                <a:ext uri="{28A0092B-C50C-407E-A947-70E740481C1C}">
                  <a14:useLocalDpi xmlns:a14="http://schemas.microsoft.com/office/drawing/2010/main" val="0"/>
                </a:ext>
              </a:extLst>
            </a:blip>
            <a:srcRect t="8888" r="14375" b="5834"/>
            <a:stretch/>
          </p:blipFill>
          <p:spPr>
            <a:xfrm>
              <a:off x="4983736" y="1616809"/>
              <a:ext cx="2224527" cy="3143251"/>
            </a:xfrm>
            <a:prstGeom prst="rect">
              <a:avLst/>
            </a:prstGeom>
          </p:spPr>
        </p:pic>
        <p:sp>
          <p:nvSpPr>
            <p:cNvPr id="19" name="テキスト ボックス 18">
              <a:extLst>
                <a:ext uri="{FF2B5EF4-FFF2-40B4-BE49-F238E27FC236}">
                  <a16:creationId xmlns:a16="http://schemas.microsoft.com/office/drawing/2014/main" id="{3FC6D01A-E95A-4031-B61F-1D3B1BB49280}"/>
                </a:ext>
              </a:extLst>
            </p:cNvPr>
            <p:cNvSpPr txBox="1"/>
            <p:nvPr/>
          </p:nvSpPr>
          <p:spPr>
            <a:xfrm>
              <a:off x="990599" y="4993541"/>
              <a:ext cx="1343025"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ログイン</a:t>
              </a:r>
            </a:p>
          </p:txBody>
        </p:sp>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657C5C8-6A7E-4D18-BA7D-8FDD93D1A9EF}"/>
                </a:ext>
              </a:extLst>
            </p:cNvPr>
            <p:cNvPicPr>
              <a:picLocks noChangeAspect="1"/>
            </p:cNvPicPr>
            <p:nvPr/>
          </p:nvPicPr>
          <p:blipFill rotWithShape="1">
            <a:blip r:embed="rId3">
              <a:extLst>
                <a:ext uri="{28A0092B-C50C-407E-A947-70E740481C1C}">
                  <a14:useLocalDpi xmlns:a14="http://schemas.microsoft.com/office/drawing/2010/main" val="0"/>
                </a:ext>
              </a:extLst>
            </a:blip>
            <a:srcRect l="6197" t="11884" r="53551" b="5218"/>
            <a:stretch/>
          </p:blipFill>
          <p:spPr>
            <a:xfrm>
              <a:off x="513462" y="1628775"/>
              <a:ext cx="2289399" cy="3143251"/>
            </a:xfrm>
            <a:prstGeom prst="rect">
              <a:avLst/>
            </a:prstGeom>
          </p:spPr>
        </p:pic>
        <p:pic>
          <p:nvPicPr>
            <p:cNvPr id="27" name="図 26" descr="グラフィカル ユーザー インターフェイス, アプリケーション&#10;&#10;中程度の精度で自動的に生成された説明">
              <a:extLst>
                <a:ext uri="{FF2B5EF4-FFF2-40B4-BE49-F238E27FC236}">
                  <a16:creationId xmlns:a16="http://schemas.microsoft.com/office/drawing/2014/main" id="{10B7625E-FADA-45E7-B6B8-E41BE4336BC6}"/>
                </a:ext>
              </a:extLst>
            </p:cNvPr>
            <p:cNvPicPr>
              <a:picLocks noChangeAspect="1"/>
            </p:cNvPicPr>
            <p:nvPr/>
          </p:nvPicPr>
          <p:blipFill rotWithShape="1">
            <a:blip r:embed="rId4">
              <a:extLst>
                <a:ext uri="{28A0092B-C50C-407E-A947-70E740481C1C}">
                  <a14:useLocalDpi xmlns:a14="http://schemas.microsoft.com/office/drawing/2010/main" val="0"/>
                </a:ext>
              </a:extLst>
            </a:blip>
            <a:srcRect t="9445" r="11317" b="11111"/>
            <a:stretch/>
          </p:blipFill>
          <p:spPr>
            <a:xfrm>
              <a:off x="7273135" y="1616809"/>
              <a:ext cx="2339185" cy="3143251"/>
            </a:xfrm>
            <a:prstGeom prst="rect">
              <a:avLst/>
            </a:prstGeom>
          </p:spPr>
        </p:pic>
        <p:sp>
          <p:nvSpPr>
            <p:cNvPr id="29" name="テキスト ボックス 28">
              <a:extLst>
                <a:ext uri="{FF2B5EF4-FFF2-40B4-BE49-F238E27FC236}">
                  <a16:creationId xmlns:a16="http://schemas.microsoft.com/office/drawing/2014/main" id="{5046A200-B3C1-41A0-B74D-E24B859F4981}"/>
                </a:ext>
              </a:extLst>
            </p:cNvPr>
            <p:cNvSpPr txBox="1"/>
            <p:nvPr/>
          </p:nvSpPr>
          <p:spPr>
            <a:xfrm>
              <a:off x="5406234" y="4993541"/>
              <a:ext cx="1866901"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キャリアパスポート</a:t>
              </a:r>
            </a:p>
          </p:txBody>
        </p:sp>
        <p:sp>
          <p:nvSpPr>
            <p:cNvPr id="30" name="テキスト ボックス 29">
              <a:extLst>
                <a:ext uri="{FF2B5EF4-FFF2-40B4-BE49-F238E27FC236}">
                  <a16:creationId xmlns:a16="http://schemas.microsoft.com/office/drawing/2014/main" id="{253A8F35-4A9E-403F-9C94-5144D5F50127}"/>
                </a:ext>
              </a:extLst>
            </p:cNvPr>
            <p:cNvSpPr txBox="1"/>
            <p:nvPr/>
          </p:nvSpPr>
          <p:spPr>
            <a:xfrm>
              <a:off x="7623469" y="4981574"/>
              <a:ext cx="1212262"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成績入力</a:t>
              </a:r>
            </a:p>
          </p:txBody>
        </p:sp>
        <p:pic>
          <p:nvPicPr>
            <p:cNvPr id="31" name="図 30" descr="アプリケーション が含まれている画像&#10;&#10;自動的に生成された説明">
              <a:extLst>
                <a:ext uri="{FF2B5EF4-FFF2-40B4-BE49-F238E27FC236}">
                  <a16:creationId xmlns:a16="http://schemas.microsoft.com/office/drawing/2014/main" id="{DD24FD80-EDC7-46C4-9008-F7F91A901A7E}"/>
                </a:ext>
              </a:extLst>
            </p:cNvPr>
            <p:cNvPicPr>
              <a:picLocks noChangeAspect="1"/>
            </p:cNvPicPr>
            <p:nvPr/>
          </p:nvPicPr>
          <p:blipFill rotWithShape="1">
            <a:blip r:embed="rId5">
              <a:extLst>
                <a:ext uri="{28A0092B-C50C-407E-A947-70E740481C1C}">
                  <a14:useLocalDpi xmlns:a14="http://schemas.microsoft.com/office/drawing/2010/main" val="0"/>
                </a:ext>
              </a:extLst>
            </a:blip>
            <a:srcRect t="6528" r="14375" b="4583"/>
            <a:stretch/>
          </p:blipFill>
          <p:spPr>
            <a:xfrm>
              <a:off x="9198937" y="1616809"/>
              <a:ext cx="2018556" cy="3143251"/>
            </a:xfrm>
            <a:prstGeom prst="rect">
              <a:avLst/>
            </a:prstGeom>
          </p:spPr>
        </p:pic>
        <p:sp>
          <p:nvSpPr>
            <p:cNvPr id="33" name="テキスト ボックス 32">
              <a:extLst>
                <a:ext uri="{FF2B5EF4-FFF2-40B4-BE49-F238E27FC236}">
                  <a16:creationId xmlns:a16="http://schemas.microsoft.com/office/drawing/2014/main" id="{5AA39359-DAE4-4488-A5FF-77F9676FDC1B}"/>
                </a:ext>
              </a:extLst>
            </p:cNvPr>
            <p:cNvSpPr txBox="1"/>
            <p:nvPr/>
          </p:nvSpPr>
          <p:spPr>
            <a:xfrm>
              <a:off x="9350593" y="4979373"/>
              <a:ext cx="1866900"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振り返り結果の保存</a:t>
              </a:r>
            </a:p>
          </p:txBody>
        </p:sp>
        <p:pic>
          <p:nvPicPr>
            <p:cNvPr id="34" name="図 33" descr="グラフィカル ユーザー インターフェイス&#10;&#10;自動的に生成された説明">
              <a:extLst>
                <a:ext uri="{FF2B5EF4-FFF2-40B4-BE49-F238E27FC236}">
                  <a16:creationId xmlns:a16="http://schemas.microsoft.com/office/drawing/2014/main" id="{C32790E4-C83B-49BB-9092-6607F154AAD0}"/>
                </a:ext>
              </a:extLst>
            </p:cNvPr>
            <p:cNvPicPr>
              <a:picLocks noChangeAspect="1"/>
            </p:cNvPicPr>
            <p:nvPr/>
          </p:nvPicPr>
          <p:blipFill rotWithShape="1">
            <a:blip r:embed="rId6">
              <a:extLst>
                <a:ext uri="{28A0092B-C50C-407E-A947-70E740481C1C}">
                  <a14:useLocalDpi xmlns:a14="http://schemas.microsoft.com/office/drawing/2010/main" val="0"/>
                </a:ext>
              </a:extLst>
            </a:blip>
            <a:srcRect t="9305" r="9167" b="7916"/>
            <a:stretch/>
          </p:blipFill>
          <p:spPr>
            <a:xfrm>
              <a:off x="2651875" y="1628775"/>
              <a:ext cx="2299425" cy="3143251"/>
            </a:xfrm>
            <a:prstGeom prst="rect">
              <a:avLst/>
            </a:prstGeom>
          </p:spPr>
        </p:pic>
        <p:sp>
          <p:nvSpPr>
            <p:cNvPr id="35" name="テキスト ボックス 34">
              <a:extLst>
                <a:ext uri="{FF2B5EF4-FFF2-40B4-BE49-F238E27FC236}">
                  <a16:creationId xmlns:a16="http://schemas.microsoft.com/office/drawing/2014/main" id="{DF7A4C4D-1014-4C3D-98A8-C807791103F3}"/>
                </a:ext>
              </a:extLst>
            </p:cNvPr>
            <p:cNvSpPr txBox="1"/>
            <p:nvPr/>
          </p:nvSpPr>
          <p:spPr>
            <a:xfrm>
              <a:off x="3328776" y="4986963"/>
              <a:ext cx="966999"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トップ</a:t>
              </a:r>
            </a:p>
          </p:txBody>
        </p:sp>
      </p:grpSp>
      <p:sp>
        <p:nvSpPr>
          <p:cNvPr id="38" name="내용 개체 틀 36">
            <a:extLst>
              <a:ext uri="{FF2B5EF4-FFF2-40B4-BE49-F238E27FC236}">
                <a16:creationId xmlns:a16="http://schemas.microsoft.com/office/drawing/2014/main" id="{82407715-6BBB-4FF5-8DEB-40A8904CD27D}"/>
              </a:ext>
            </a:extLst>
          </p:cNvPr>
          <p:cNvSpPr txBox="1">
            <a:spLocks/>
          </p:cNvSpPr>
          <p:nvPr/>
        </p:nvSpPr>
        <p:spPr>
          <a:xfrm>
            <a:off x="911424" y="1675540"/>
            <a:ext cx="7071501"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i="0" dirty="0">
                <a:solidFill>
                  <a:schemeClr val="tx1"/>
                </a:solidFill>
              </a:rPr>
              <a:t>表示画面</a:t>
            </a:r>
            <a:endParaRPr lang="ko-KR" altLang="en-US" sz="1800" b="1" i="0" dirty="0">
              <a:solidFill>
                <a:schemeClr val="tx1"/>
              </a:solidFill>
            </a:endParaRPr>
          </a:p>
        </p:txBody>
      </p:sp>
    </p:spTree>
    <p:extLst>
      <p:ext uri="{BB962C8B-B14F-4D97-AF65-F5344CB8AC3E}">
        <p14:creationId xmlns:p14="http://schemas.microsoft.com/office/powerpoint/2010/main" val="104102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5.</a:t>
            </a:r>
            <a:r>
              <a:rPr lang="ja-JP" altLang="en-US" dirty="0">
                <a:solidFill>
                  <a:schemeClr val="tx1"/>
                </a:solidFill>
              </a:rPr>
              <a:t> 成果物について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1.</a:t>
            </a:r>
            <a:r>
              <a:rPr lang="ja-JP" altLang="en-US" sz="1800" b="1" i="0" dirty="0">
                <a:solidFill>
                  <a:schemeClr val="tx1"/>
                </a:solidFill>
              </a:rPr>
              <a:t> 生徒側</a:t>
            </a:r>
            <a:r>
              <a:rPr lang="en-US" altLang="ja-JP" sz="1800" b="1" i="0" dirty="0">
                <a:solidFill>
                  <a:schemeClr val="tx1"/>
                </a:solidFill>
              </a:rPr>
              <a:t>WEB</a:t>
            </a:r>
            <a:r>
              <a:rPr lang="ja-JP" altLang="en-US" sz="1800" b="1" i="0" dirty="0">
                <a:solidFill>
                  <a:schemeClr val="tx1"/>
                </a:solidFill>
              </a:rPr>
              <a:t>ページについて</a:t>
            </a:r>
            <a:endParaRPr lang="ko-KR" altLang="en-US" sz="1800" b="1" i="0" dirty="0">
              <a:solidFill>
                <a:schemeClr val="tx1"/>
              </a:solidFill>
            </a:endParaRPr>
          </a:p>
        </p:txBody>
      </p:sp>
      <p:sp>
        <p:nvSpPr>
          <p:cNvPr id="19" name="テキスト ボックス 18">
            <a:extLst>
              <a:ext uri="{FF2B5EF4-FFF2-40B4-BE49-F238E27FC236}">
                <a16:creationId xmlns:a16="http://schemas.microsoft.com/office/drawing/2014/main" id="{3FC6D01A-E95A-4031-B61F-1D3B1BB49280}"/>
              </a:ext>
            </a:extLst>
          </p:cNvPr>
          <p:cNvSpPr txBox="1"/>
          <p:nvPr/>
        </p:nvSpPr>
        <p:spPr>
          <a:xfrm>
            <a:off x="1014933" y="5755541"/>
            <a:ext cx="1343025"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職業適性診断</a:t>
            </a:r>
          </a:p>
        </p:txBody>
      </p:sp>
      <p:sp>
        <p:nvSpPr>
          <p:cNvPr id="29" name="テキスト ボックス 28">
            <a:extLst>
              <a:ext uri="{FF2B5EF4-FFF2-40B4-BE49-F238E27FC236}">
                <a16:creationId xmlns:a16="http://schemas.microsoft.com/office/drawing/2014/main" id="{5046A200-B3C1-41A0-B74D-E24B859F4981}"/>
              </a:ext>
            </a:extLst>
          </p:cNvPr>
          <p:cNvSpPr txBox="1"/>
          <p:nvPr/>
        </p:nvSpPr>
        <p:spPr>
          <a:xfrm>
            <a:off x="5646826" y="5741373"/>
            <a:ext cx="1075007"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図書紹介</a:t>
            </a:r>
          </a:p>
        </p:txBody>
      </p:sp>
      <p:sp>
        <p:nvSpPr>
          <p:cNvPr id="30" name="テキスト ボックス 29">
            <a:extLst>
              <a:ext uri="{FF2B5EF4-FFF2-40B4-BE49-F238E27FC236}">
                <a16:creationId xmlns:a16="http://schemas.microsoft.com/office/drawing/2014/main" id="{253A8F35-4A9E-403F-9C94-5144D5F50127}"/>
              </a:ext>
            </a:extLst>
          </p:cNvPr>
          <p:cNvSpPr txBox="1"/>
          <p:nvPr/>
        </p:nvSpPr>
        <p:spPr>
          <a:xfrm>
            <a:off x="7893628" y="5741372"/>
            <a:ext cx="1212262"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行事一覧</a:t>
            </a:r>
          </a:p>
        </p:txBody>
      </p:sp>
      <p:sp>
        <p:nvSpPr>
          <p:cNvPr id="35" name="テキスト ボックス 34">
            <a:extLst>
              <a:ext uri="{FF2B5EF4-FFF2-40B4-BE49-F238E27FC236}">
                <a16:creationId xmlns:a16="http://schemas.microsoft.com/office/drawing/2014/main" id="{DF7A4C4D-1014-4C3D-98A8-C807791103F3}"/>
              </a:ext>
            </a:extLst>
          </p:cNvPr>
          <p:cNvSpPr txBox="1"/>
          <p:nvPr/>
        </p:nvSpPr>
        <p:spPr>
          <a:xfrm>
            <a:off x="3267385" y="5755540"/>
            <a:ext cx="1418915"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職業適性診断結果</a:t>
            </a:r>
          </a:p>
        </p:txBody>
      </p:sp>
      <p:sp>
        <p:nvSpPr>
          <p:cNvPr id="38" name="내용 개체 틀 36">
            <a:extLst>
              <a:ext uri="{FF2B5EF4-FFF2-40B4-BE49-F238E27FC236}">
                <a16:creationId xmlns:a16="http://schemas.microsoft.com/office/drawing/2014/main" id="{82407715-6BBB-4FF5-8DEB-40A8904CD27D}"/>
              </a:ext>
            </a:extLst>
          </p:cNvPr>
          <p:cNvSpPr txBox="1">
            <a:spLocks/>
          </p:cNvSpPr>
          <p:nvPr/>
        </p:nvSpPr>
        <p:spPr>
          <a:xfrm>
            <a:off x="911424" y="1675540"/>
            <a:ext cx="7071501"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i="0" dirty="0">
                <a:solidFill>
                  <a:schemeClr val="tx1"/>
                </a:solidFill>
              </a:rPr>
              <a:t>表示画面</a:t>
            </a:r>
            <a:endParaRPr lang="ko-KR" altLang="en-US" sz="1800" b="1" i="0" dirty="0">
              <a:solidFill>
                <a:schemeClr val="tx1"/>
              </a:solidFill>
            </a:endParaRP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F8CFB38D-F2CD-4208-93B8-75CECBCABC87}"/>
              </a:ext>
            </a:extLst>
          </p:cNvPr>
          <p:cNvPicPr>
            <a:picLocks noChangeAspect="1"/>
          </p:cNvPicPr>
          <p:nvPr/>
        </p:nvPicPr>
        <p:blipFill rotWithShape="1">
          <a:blip r:embed="rId2">
            <a:extLst>
              <a:ext uri="{28A0092B-C50C-407E-A947-70E740481C1C}">
                <a14:useLocalDpi xmlns:a14="http://schemas.microsoft.com/office/drawing/2010/main" val="0"/>
              </a:ext>
            </a:extLst>
          </a:blip>
          <a:srcRect t="9167" r="14375" b="7640"/>
          <a:stretch/>
        </p:blipFill>
        <p:spPr>
          <a:xfrm>
            <a:off x="444869" y="2198932"/>
            <a:ext cx="2270584" cy="3143250"/>
          </a:xfrm>
          <a:prstGeom prst="rect">
            <a:avLst/>
          </a:prstGeom>
        </p:spPr>
      </p:pic>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DC960616-0C3C-47D8-A84F-65ACB03C7346}"/>
              </a:ext>
            </a:extLst>
          </p:cNvPr>
          <p:cNvPicPr>
            <a:picLocks noChangeAspect="1"/>
          </p:cNvPicPr>
          <p:nvPr/>
        </p:nvPicPr>
        <p:blipFill rotWithShape="1">
          <a:blip r:embed="rId3">
            <a:extLst>
              <a:ext uri="{28A0092B-C50C-407E-A947-70E740481C1C}">
                <a14:useLocalDpi xmlns:a14="http://schemas.microsoft.com/office/drawing/2010/main" val="0"/>
              </a:ext>
            </a:extLst>
          </a:blip>
          <a:srcRect t="10278" r="14375" b="5694"/>
          <a:stretch/>
        </p:blipFill>
        <p:spPr>
          <a:xfrm>
            <a:off x="2793162" y="2198933"/>
            <a:ext cx="2224527" cy="3143250"/>
          </a:xfrm>
          <a:prstGeom prst="rect">
            <a:avLst/>
          </a:prstGeom>
        </p:spPr>
      </p:pic>
      <p:pic>
        <p:nvPicPr>
          <p:cNvPr id="4" name="図 3" descr="グラフィカル ユーザー インターフェイス&#10;&#10;低い精度で自動的に生成された説明">
            <a:extLst>
              <a:ext uri="{FF2B5EF4-FFF2-40B4-BE49-F238E27FC236}">
                <a16:creationId xmlns:a16="http://schemas.microsoft.com/office/drawing/2014/main" id="{3593C6B6-00F5-4F63-A9BC-DFA65B6AD72C}"/>
              </a:ext>
            </a:extLst>
          </p:cNvPr>
          <p:cNvPicPr>
            <a:picLocks noChangeAspect="1"/>
          </p:cNvPicPr>
          <p:nvPr/>
        </p:nvPicPr>
        <p:blipFill rotWithShape="1">
          <a:blip r:embed="rId4">
            <a:extLst>
              <a:ext uri="{28A0092B-C50C-407E-A947-70E740481C1C}">
                <a14:useLocalDpi xmlns:a14="http://schemas.microsoft.com/office/drawing/2010/main" val="0"/>
              </a:ext>
            </a:extLst>
          </a:blip>
          <a:srcRect t="9305" r="14375" b="16076"/>
          <a:stretch/>
        </p:blipFill>
        <p:spPr>
          <a:xfrm>
            <a:off x="7297469" y="2193544"/>
            <a:ext cx="2404580" cy="3143250"/>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A6362C81-5449-462B-BB2D-B6227A503C66}"/>
              </a:ext>
            </a:extLst>
          </p:cNvPr>
          <p:cNvPicPr>
            <a:picLocks noChangeAspect="1"/>
          </p:cNvPicPr>
          <p:nvPr/>
        </p:nvPicPr>
        <p:blipFill rotWithShape="1">
          <a:blip r:embed="rId5">
            <a:extLst>
              <a:ext uri="{28A0092B-C50C-407E-A947-70E740481C1C}">
                <a14:useLocalDpi xmlns:a14="http://schemas.microsoft.com/office/drawing/2010/main" val="0"/>
              </a:ext>
            </a:extLst>
          </a:blip>
          <a:srcRect t="9167" r="12676" b="13888"/>
          <a:stretch/>
        </p:blipFill>
        <p:spPr>
          <a:xfrm>
            <a:off x="4995233" y="2193544"/>
            <a:ext cx="2378194" cy="3143250"/>
          </a:xfrm>
          <a:prstGeom prst="rect">
            <a:avLst/>
          </a:prstGeom>
        </p:spPr>
      </p:pic>
    </p:spTree>
    <p:extLst>
      <p:ext uri="{BB962C8B-B14F-4D97-AF65-F5344CB8AC3E}">
        <p14:creationId xmlns:p14="http://schemas.microsoft.com/office/powerpoint/2010/main" val="1139693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362158" y="3285274"/>
            <a:ext cx="4038804" cy="24299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indent="-228600" fontAlgn="base">
              <a:lnSpc>
                <a:spcPct val="200000"/>
              </a:lnSpc>
              <a:spcBef>
                <a:spcPct val="0"/>
              </a:spcBef>
              <a:spcAft>
                <a:spcPct val="0"/>
              </a:spcAft>
              <a:buFont typeface="+mj-lt"/>
              <a:buAutoNum type="arabicPeriod"/>
            </a:pPr>
            <a:r>
              <a:rPr kumimoji="1" lang="ko-KR" altLang="ko-KR" sz="1300" dirty="0">
                <a:solidFill>
                  <a:schemeClr val="tx1">
                    <a:lumMod val="50000"/>
                    <a:lumOff val="50000"/>
                  </a:schemeClr>
                </a:solidFill>
                <a:latin typeface="+mj-lt"/>
                <a:ea typeface="맑은 고딕" pitchFamily="50" charset="-127"/>
                <a:cs typeface="굴림" pitchFamily="50" charset="-127"/>
              </a:rPr>
              <a:t> </a:t>
            </a:r>
            <a:r>
              <a:rPr kumimoji="1" lang="en-US" altLang="ja-JP" sz="1300" dirty="0">
                <a:solidFill>
                  <a:schemeClr val="tx1">
                    <a:lumMod val="50000"/>
                    <a:lumOff val="50000"/>
                  </a:schemeClr>
                </a:solidFill>
                <a:latin typeface="+mj-lt"/>
                <a:ea typeface="맑은 고딕" pitchFamily="50" charset="-127"/>
                <a:cs typeface="굴림" pitchFamily="50" charset="-127"/>
              </a:rPr>
              <a:t>2020</a:t>
            </a:r>
            <a:r>
              <a:rPr kumimoji="1" lang="ja-JP" altLang="en-US" sz="1300" dirty="0">
                <a:solidFill>
                  <a:schemeClr val="tx1">
                    <a:lumMod val="50000"/>
                    <a:lumOff val="50000"/>
                  </a:schemeClr>
                </a:solidFill>
                <a:latin typeface="+mj-lt"/>
                <a:ea typeface="맑은 고딕" pitchFamily="50" charset="-127"/>
                <a:cs typeface="굴림" pitchFamily="50" charset="-127"/>
              </a:rPr>
              <a:t>年度より導入された新学習指導要領</a:t>
            </a:r>
            <a:r>
              <a:rPr kumimoji="1" lang="en-US" altLang="ja-JP" sz="1300" dirty="0">
                <a:solidFill>
                  <a:schemeClr val="tx1">
                    <a:lumMod val="50000"/>
                    <a:lumOff val="50000"/>
                  </a:schemeClr>
                </a:solidFill>
                <a:latin typeface="+mj-lt"/>
                <a:ea typeface="맑은 고딕" pitchFamily="50" charset="-127"/>
                <a:cs typeface="굴림" pitchFamily="50" charset="-127"/>
              </a:rPr>
              <a:t> ( P4 )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en-US" altLang="ja-JP" sz="1300" dirty="0">
                <a:solidFill>
                  <a:schemeClr val="tx1">
                    <a:lumMod val="50000"/>
                    <a:lumOff val="50000"/>
                  </a:schemeClr>
                </a:solidFill>
                <a:latin typeface="+mj-lt"/>
                <a:ea typeface="맑은 고딕" pitchFamily="50" charset="-127"/>
                <a:cs typeface="굴림" pitchFamily="50" charset="-127"/>
              </a:rPr>
              <a:t>GIGA</a:t>
            </a:r>
            <a:r>
              <a:rPr kumimoji="1" lang="ja-JP" altLang="en-US" sz="1300" dirty="0">
                <a:solidFill>
                  <a:schemeClr val="tx1">
                    <a:lumMod val="50000"/>
                    <a:lumOff val="50000"/>
                  </a:schemeClr>
                </a:solidFill>
                <a:latin typeface="+mj-lt"/>
                <a:ea typeface="맑은 고딕" pitchFamily="50" charset="-127"/>
                <a:cs typeface="굴림" pitchFamily="50" charset="-127"/>
              </a:rPr>
              <a:t>スクール構想における </a:t>
            </a:r>
            <a:r>
              <a:rPr kumimoji="1" lang="en-US" altLang="ja-JP" sz="1300" dirty="0">
                <a:solidFill>
                  <a:schemeClr val="tx1">
                    <a:lumMod val="50000"/>
                    <a:lumOff val="50000"/>
                  </a:schemeClr>
                </a:solidFill>
                <a:latin typeface="+mj-lt"/>
                <a:ea typeface="맑은 고딕" pitchFamily="50" charset="-127"/>
                <a:cs typeface="굴림" pitchFamily="50" charset="-127"/>
              </a:rPr>
              <a:t>ICT</a:t>
            </a:r>
            <a:r>
              <a:rPr kumimoji="1" lang="ja-JP" altLang="en-US" sz="1300" dirty="0">
                <a:solidFill>
                  <a:schemeClr val="tx1">
                    <a:lumMod val="50000"/>
                    <a:lumOff val="50000"/>
                  </a:schemeClr>
                </a:solidFill>
                <a:latin typeface="+mj-lt"/>
                <a:ea typeface="맑은 고딕" pitchFamily="50" charset="-127"/>
                <a:cs typeface="굴림" pitchFamily="50" charset="-127"/>
              </a:rPr>
              <a:t>利用活用</a:t>
            </a:r>
            <a:r>
              <a:rPr kumimoji="1" lang="en-US" altLang="ja-JP" sz="1300" dirty="0">
                <a:solidFill>
                  <a:schemeClr val="tx1">
                    <a:lumMod val="50000"/>
                    <a:lumOff val="50000"/>
                  </a:schemeClr>
                </a:solidFill>
                <a:latin typeface="+mj-lt"/>
                <a:ea typeface="맑은 고딕" pitchFamily="50" charset="-127"/>
                <a:cs typeface="굴림" pitchFamily="50" charset="-127"/>
              </a:rPr>
              <a:t>( P5 )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企画の背景</a:t>
            </a:r>
            <a:r>
              <a:rPr kumimoji="1" lang="en-US" altLang="ja-JP" sz="1300" dirty="0">
                <a:solidFill>
                  <a:schemeClr val="tx1">
                    <a:lumMod val="50000"/>
                    <a:lumOff val="50000"/>
                  </a:schemeClr>
                </a:solidFill>
                <a:latin typeface="+mj-lt"/>
                <a:ea typeface="맑은 고딕" pitchFamily="50" charset="-127"/>
                <a:cs typeface="굴림" pitchFamily="50" charset="-127"/>
              </a:rPr>
              <a:t>.</a:t>
            </a:r>
            <a:r>
              <a:rPr kumimoji="1" lang="ja-JP" altLang="en-US" sz="1300" dirty="0">
                <a:solidFill>
                  <a:schemeClr val="tx1">
                    <a:lumMod val="50000"/>
                    <a:lumOff val="50000"/>
                  </a:schemeClr>
                </a:solidFill>
                <a:latin typeface="+mj-lt"/>
                <a:ea typeface="맑은 고딕" pitchFamily="50" charset="-127"/>
                <a:cs typeface="굴림" pitchFamily="50" charset="-127"/>
              </a:rPr>
              <a:t>目的</a:t>
            </a:r>
            <a:r>
              <a:rPr kumimoji="1" lang="en-US" altLang="ja-JP" sz="1300" dirty="0">
                <a:solidFill>
                  <a:schemeClr val="tx1">
                    <a:lumMod val="50000"/>
                    <a:lumOff val="50000"/>
                  </a:schemeClr>
                </a:solidFill>
                <a:latin typeface="+mj-lt"/>
                <a:ea typeface="맑은 고딕" pitchFamily="50" charset="-127"/>
                <a:cs typeface="굴림" pitchFamily="50" charset="-127"/>
              </a:rPr>
              <a:t>,</a:t>
            </a:r>
            <a:r>
              <a:rPr kumimoji="1" lang="ja-JP" altLang="en-US" sz="1300" dirty="0">
                <a:solidFill>
                  <a:schemeClr val="tx1">
                    <a:lumMod val="50000"/>
                    <a:lumOff val="50000"/>
                  </a:schemeClr>
                </a:solidFill>
                <a:latin typeface="+mj-lt"/>
                <a:ea typeface="맑은 고딕" pitchFamily="50" charset="-127"/>
                <a:cs typeface="굴림" pitchFamily="50" charset="-127"/>
              </a:rPr>
              <a:t>目標</a:t>
            </a:r>
            <a:r>
              <a:rPr kumimoji="1" lang="en-US" altLang="ja-JP" sz="1300" dirty="0">
                <a:solidFill>
                  <a:schemeClr val="tx1">
                    <a:lumMod val="50000"/>
                    <a:lumOff val="50000"/>
                  </a:schemeClr>
                </a:solidFill>
                <a:latin typeface="+mj-lt"/>
                <a:ea typeface="맑은 고딕" pitchFamily="50" charset="-127"/>
                <a:cs typeface="굴림" pitchFamily="50" charset="-127"/>
              </a:rPr>
              <a:t>( P6 )</a:t>
            </a:r>
            <a:endParaRPr kumimoji="1" lang="en-US" altLang="ko-KR" sz="1300" dirty="0">
              <a:solidFill>
                <a:schemeClr val="tx1">
                  <a:lumMod val="50000"/>
                  <a:lumOff val="50000"/>
                </a:schemeClr>
              </a:solidFill>
              <a:latin typeface="+mj-lt"/>
              <a:ea typeface="맑은 고딕" pitchFamily="50" charset="-127"/>
              <a:cs typeface="굴림" pitchFamily="50" charset="-127"/>
            </a:endParaRPr>
          </a:p>
          <a:p>
            <a:pPr indent="-228600" fontAlgn="base">
              <a:lnSpc>
                <a:spcPct val="200000"/>
              </a:lnSpc>
              <a:spcBef>
                <a:spcPct val="0"/>
              </a:spcBef>
              <a:spcAft>
                <a:spcPct val="0"/>
              </a:spcAft>
              <a:buFont typeface="+mj-lt"/>
              <a:buAutoNum type="arabicPeriod"/>
            </a:pPr>
            <a:r>
              <a:rPr kumimoji="1" lang="ja-JP" altLang="en-US" sz="1300" dirty="0">
                <a:solidFill>
                  <a:schemeClr val="tx1">
                    <a:lumMod val="50000"/>
                    <a:lumOff val="50000"/>
                  </a:schemeClr>
                </a:solidFill>
                <a:latin typeface="+mj-lt"/>
                <a:ea typeface="맑은 고딕" pitchFamily="50" charset="-127"/>
                <a:cs typeface="굴림" pitchFamily="50" charset="-127"/>
              </a:rPr>
              <a:t>校務に関わる業務の負担について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P7 )</a:t>
            </a:r>
          </a:p>
          <a:p>
            <a:pPr fontAlgn="base">
              <a:lnSpc>
                <a:spcPct val="200000"/>
              </a:lnSpc>
              <a:spcBef>
                <a:spcPct val="0"/>
              </a:spcBef>
              <a:spcAft>
                <a:spcPct val="0"/>
              </a:spcAft>
            </a:pPr>
            <a:r>
              <a:rPr kumimoji="1" lang="en-US" altLang="ja-JP" sz="1300" dirty="0">
                <a:solidFill>
                  <a:schemeClr val="tx1">
                    <a:lumMod val="50000"/>
                    <a:lumOff val="50000"/>
                  </a:schemeClr>
                </a:solidFill>
                <a:latin typeface="+mj-lt"/>
                <a:ea typeface="맑은 고딕" pitchFamily="50" charset="-127"/>
                <a:cs typeface="굴림" pitchFamily="50" charset="-127"/>
              </a:rPr>
              <a:t>5.  </a:t>
            </a:r>
            <a:r>
              <a:rPr kumimoji="1" lang="ja-JP" altLang="en-US" sz="1300" dirty="0">
                <a:solidFill>
                  <a:schemeClr val="tx1">
                    <a:lumMod val="50000"/>
                    <a:lumOff val="50000"/>
                  </a:schemeClr>
                </a:solidFill>
                <a:latin typeface="+mj-lt"/>
                <a:ea typeface="맑은 고딕" pitchFamily="50" charset="-127"/>
                <a:cs typeface="굴림" pitchFamily="50" charset="-127"/>
              </a:rPr>
              <a:t>校務の業務負担の軽減について</a:t>
            </a:r>
            <a:r>
              <a:rPr kumimoji="1" lang="en-US" altLang="ja-JP" sz="1300" dirty="0">
                <a:solidFill>
                  <a:schemeClr val="tx1">
                    <a:lumMod val="50000"/>
                    <a:lumOff val="50000"/>
                  </a:schemeClr>
                </a:solidFill>
                <a:latin typeface="+mj-lt"/>
                <a:ea typeface="맑은 고딕" pitchFamily="50" charset="-127"/>
                <a:cs typeface="굴림" pitchFamily="50" charset="-127"/>
              </a:rPr>
              <a:t>( P8 )</a:t>
            </a:r>
          </a:p>
          <a:p>
            <a:pPr fontAlgn="base">
              <a:lnSpc>
                <a:spcPct val="200000"/>
              </a:lnSpc>
              <a:spcBef>
                <a:spcPct val="0"/>
              </a:spcBef>
              <a:spcAft>
                <a:spcPct val="0"/>
              </a:spcAft>
            </a:pPr>
            <a:r>
              <a:rPr kumimoji="1" lang="en-US" altLang="ko-KR" sz="1300" dirty="0">
                <a:solidFill>
                  <a:schemeClr val="tx1">
                    <a:lumMod val="50000"/>
                    <a:lumOff val="50000"/>
                  </a:schemeClr>
                </a:solidFill>
                <a:latin typeface="+mj-lt"/>
                <a:ea typeface="맑은 고딕" pitchFamily="50" charset="-127"/>
                <a:cs typeface="굴림" pitchFamily="50" charset="-127"/>
              </a:rPr>
              <a:t>6.  </a:t>
            </a:r>
            <a:r>
              <a:rPr kumimoji="1" lang="ja-JP" altLang="en-US" sz="1300" dirty="0">
                <a:solidFill>
                  <a:schemeClr val="tx1">
                    <a:lumMod val="50000"/>
                    <a:lumOff val="50000"/>
                  </a:schemeClr>
                </a:solidFill>
                <a:latin typeface="+mj-lt"/>
                <a:ea typeface="맑은 고딕" pitchFamily="50" charset="-127"/>
                <a:cs typeface="굴림" pitchFamily="50" charset="-127"/>
              </a:rPr>
              <a:t>本企画の背景</a:t>
            </a:r>
            <a:r>
              <a:rPr kumimoji="1" lang="en-US" altLang="ja-JP" sz="1300" dirty="0">
                <a:solidFill>
                  <a:schemeClr val="tx1">
                    <a:lumMod val="50000"/>
                    <a:lumOff val="50000"/>
                  </a:schemeClr>
                </a:solidFill>
                <a:latin typeface="+mj-lt"/>
                <a:ea typeface="맑은 고딕" pitchFamily="50" charset="-127"/>
                <a:cs typeface="굴림" pitchFamily="50" charset="-127"/>
              </a:rPr>
              <a:t>,</a:t>
            </a:r>
            <a:r>
              <a:rPr kumimoji="1" lang="ja-JP" altLang="en-US" sz="1300" dirty="0">
                <a:solidFill>
                  <a:schemeClr val="tx1">
                    <a:lumMod val="50000"/>
                    <a:lumOff val="50000"/>
                  </a:schemeClr>
                </a:solidFill>
                <a:latin typeface="+mj-lt"/>
                <a:ea typeface="맑은 고딕" pitchFamily="50" charset="-127"/>
                <a:cs typeface="굴림" pitchFamily="50" charset="-127"/>
              </a:rPr>
              <a:t>目的</a:t>
            </a:r>
            <a:r>
              <a:rPr kumimoji="1" lang="en-US" altLang="ja-JP" sz="1300" dirty="0">
                <a:solidFill>
                  <a:schemeClr val="tx1">
                    <a:lumMod val="50000"/>
                    <a:lumOff val="50000"/>
                  </a:schemeClr>
                </a:solidFill>
                <a:latin typeface="+mj-lt"/>
                <a:ea typeface="맑은 고딕" pitchFamily="50" charset="-127"/>
                <a:cs typeface="굴림" pitchFamily="50" charset="-127"/>
              </a:rPr>
              <a:t>,</a:t>
            </a:r>
            <a:r>
              <a:rPr kumimoji="1" lang="ja-JP" altLang="en-US" sz="1300" dirty="0">
                <a:solidFill>
                  <a:schemeClr val="tx1">
                    <a:lumMod val="50000"/>
                    <a:lumOff val="50000"/>
                  </a:schemeClr>
                </a:solidFill>
                <a:latin typeface="+mj-lt"/>
                <a:ea typeface="맑은 고딕" pitchFamily="50" charset="-127"/>
                <a:cs typeface="굴림" pitchFamily="50" charset="-127"/>
              </a:rPr>
              <a:t>目的についてのまとめ</a:t>
            </a:r>
            <a:r>
              <a:rPr kumimoji="1" lang="en-US" altLang="ja-JP" sz="1300" dirty="0">
                <a:solidFill>
                  <a:schemeClr val="tx1">
                    <a:lumMod val="50000"/>
                    <a:lumOff val="50000"/>
                  </a:schemeClr>
                </a:solidFill>
                <a:latin typeface="+mj-lt"/>
                <a:ea typeface="맑은 고딕" pitchFamily="50" charset="-127"/>
                <a:cs typeface="굴림" pitchFamily="50" charset="-127"/>
              </a:rPr>
              <a:t>( P9 )</a:t>
            </a:r>
            <a:endParaRPr kumimoji="1" lang="en-US" altLang="ko-KR" sz="1300" dirty="0">
              <a:solidFill>
                <a:schemeClr val="tx1">
                  <a:lumMod val="50000"/>
                  <a:lumOff val="50000"/>
                </a:schemeClr>
              </a:solidFill>
              <a:latin typeface="+mj-lt"/>
              <a:ea typeface="맑은 고딕" pitchFamily="50" charset="-127"/>
              <a:cs typeface="굴림" pitchFamily="50" charset="-127"/>
            </a:endParaRPr>
          </a:p>
        </p:txBody>
      </p:sp>
      <p:grpSp>
        <p:nvGrpSpPr>
          <p:cNvPr id="2" name="グループ化 1">
            <a:extLst>
              <a:ext uri="{FF2B5EF4-FFF2-40B4-BE49-F238E27FC236}">
                <a16:creationId xmlns:a16="http://schemas.microsoft.com/office/drawing/2014/main" id="{5C752A9F-0951-4574-A99F-097D63FFB471}"/>
              </a:ext>
            </a:extLst>
          </p:cNvPr>
          <p:cNvGrpSpPr/>
          <p:nvPr/>
        </p:nvGrpSpPr>
        <p:grpSpPr>
          <a:xfrm>
            <a:off x="3843286" y="1610670"/>
            <a:ext cx="4505427" cy="1476131"/>
            <a:chOff x="3802821" y="1601145"/>
            <a:chExt cx="4505427" cy="1476131"/>
          </a:xfrm>
        </p:grpSpPr>
        <p:sp>
          <p:nvSpPr>
            <p:cNvPr id="6" name="타원 5"/>
            <p:cNvSpPr/>
            <p:nvPr/>
          </p:nvSpPr>
          <p:spPr bwMode="auto">
            <a:xfrm>
              <a:off x="5619917" y="1601145"/>
              <a:ext cx="871236" cy="871235"/>
            </a:xfrm>
            <a:prstGeom prst="ellipse">
              <a:avLst/>
            </a:prstGeom>
            <a:solidFill>
              <a:srgbClr val="8B9FD9"/>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3000" dirty="0">
                <a:solidFill>
                  <a:schemeClr val="tx1">
                    <a:lumMod val="75000"/>
                    <a:lumOff val="25000"/>
                  </a:schemeClr>
                </a:solidFill>
                <a:latin typeface="+mj-lt"/>
                <a:ea typeface="맑은 고딕" pitchFamily="50" charset="-127"/>
              </a:endParaRPr>
            </a:p>
          </p:txBody>
        </p:sp>
        <p:sp>
          <p:nvSpPr>
            <p:cNvPr id="10" name="Text Box 5"/>
            <p:cNvSpPr txBox="1">
              <a:spLocks noChangeArrowheads="1"/>
            </p:cNvSpPr>
            <p:nvPr/>
          </p:nvSpPr>
          <p:spPr bwMode="auto">
            <a:xfrm>
              <a:off x="3802821" y="2615611"/>
              <a:ext cx="4505427"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2400" b="1" dirty="0">
                  <a:solidFill>
                    <a:schemeClr val="bg1">
                      <a:lumMod val="65000"/>
                    </a:schemeClr>
                  </a:solidFill>
                  <a:latin typeface="+mj-lt"/>
                  <a:ea typeface="맑은 고딕" pitchFamily="50" charset="-127"/>
                  <a:cs typeface="굴림" pitchFamily="50" charset="-127"/>
                </a:rPr>
                <a:t> </a:t>
              </a:r>
              <a:r>
                <a:rPr kumimoji="1" lang="ja-JP" altLang="en-US" sz="2400" b="1" dirty="0">
                  <a:latin typeface="+mj-lt"/>
                  <a:ea typeface="맑은 고딕" pitchFamily="50" charset="-127"/>
                  <a:cs typeface="굴림" pitchFamily="50" charset="-127"/>
                </a:rPr>
                <a:t>企画の背景</a:t>
              </a:r>
              <a:r>
                <a:rPr kumimoji="1" lang="en-US" altLang="ja-JP" sz="2400" b="1" dirty="0">
                  <a:latin typeface="+mj-lt"/>
                  <a:ea typeface="맑은 고딕" pitchFamily="50" charset="-127"/>
                  <a:cs typeface="굴림" pitchFamily="50" charset="-127"/>
                </a:rPr>
                <a:t>,</a:t>
              </a:r>
              <a:r>
                <a:rPr kumimoji="1" lang="ja-JP" altLang="en-US" sz="2400" b="1" dirty="0">
                  <a:latin typeface="+mj-lt"/>
                  <a:ea typeface="맑은 고딕" pitchFamily="50" charset="-127"/>
                  <a:cs typeface="굴림" pitchFamily="50" charset="-127"/>
                </a:rPr>
                <a:t>目的</a:t>
              </a:r>
              <a:r>
                <a:rPr kumimoji="1" lang="en-US" altLang="ja-JP" sz="2400" b="1" dirty="0">
                  <a:latin typeface="+mj-lt"/>
                  <a:ea typeface="맑은 고딕" pitchFamily="50" charset="-127"/>
                  <a:cs typeface="굴림" pitchFamily="50" charset="-127"/>
                </a:rPr>
                <a:t>,</a:t>
              </a:r>
              <a:r>
                <a:rPr kumimoji="1" lang="ja-JP" altLang="en-US" sz="2400" b="1" dirty="0">
                  <a:latin typeface="+mj-lt"/>
                  <a:ea typeface="맑은 고딕" pitchFamily="50" charset="-127"/>
                  <a:cs typeface="굴림" pitchFamily="50" charset="-127"/>
                </a:rPr>
                <a:t>目標について</a:t>
              </a:r>
              <a:endParaRPr kumimoji="1" lang="en-US" altLang="ko-KR" sz="2400" b="1" dirty="0">
                <a:latin typeface="+mj-lt"/>
                <a:ea typeface="맑은 고딕" pitchFamily="50" charset="-127"/>
                <a:cs typeface="굴림" pitchFamily="50" charset="-127"/>
              </a:endParaRPr>
            </a:p>
          </p:txBody>
        </p:sp>
        <p:sp>
          <p:nvSpPr>
            <p:cNvPr id="11" name="Text Box 4"/>
            <p:cNvSpPr txBox="1">
              <a:spLocks noChangeArrowheads="1"/>
            </p:cNvSpPr>
            <p:nvPr/>
          </p:nvSpPr>
          <p:spPr bwMode="auto">
            <a:xfrm>
              <a:off x="5738434" y="1744376"/>
              <a:ext cx="643126"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3200" b="1" dirty="0">
                  <a:solidFill>
                    <a:schemeClr val="bg1"/>
                  </a:solidFill>
                  <a:latin typeface="+mj-lt"/>
                  <a:ea typeface="맑은 고딕" pitchFamily="50" charset="-127"/>
                  <a:cs typeface="굴림" pitchFamily="50" charset="-127"/>
                </a:rPr>
                <a:t>01</a:t>
              </a:r>
              <a:endParaRPr kumimoji="1" lang="ko-KR" altLang="ko-KR" sz="3200" b="1" dirty="0">
                <a:solidFill>
                  <a:schemeClr val="bg1"/>
                </a:solidFill>
                <a:latin typeface="+mj-lt"/>
                <a:ea typeface="맑은 고딕" pitchFamily="50" charset="-127"/>
                <a:cs typeface="굴림" pitchFamily="50" charset="-127"/>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5.</a:t>
            </a:r>
            <a:r>
              <a:rPr lang="ja-JP" altLang="en-US" dirty="0">
                <a:solidFill>
                  <a:schemeClr val="tx1"/>
                </a:solidFill>
              </a:rPr>
              <a:t> 成果物について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2.</a:t>
            </a:r>
            <a:r>
              <a:rPr lang="ja-JP" altLang="en-US" sz="1800" b="1" i="0" dirty="0">
                <a:solidFill>
                  <a:schemeClr val="tx1"/>
                </a:solidFill>
              </a:rPr>
              <a:t> 教員側</a:t>
            </a:r>
            <a:r>
              <a:rPr lang="en-US" altLang="ja-JP" sz="1800" b="1" i="0" dirty="0">
                <a:solidFill>
                  <a:schemeClr val="tx1"/>
                </a:solidFill>
              </a:rPr>
              <a:t>WEB</a:t>
            </a:r>
            <a:r>
              <a:rPr lang="ja-JP" altLang="en-US" sz="1800" b="1" i="0" dirty="0">
                <a:solidFill>
                  <a:schemeClr val="tx1"/>
                </a:solidFill>
              </a:rPr>
              <a:t>ページについて</a:t>
            </a:r>
            <a:endParaRPr lang="ko-KR" altLang="en-US" sz="1800" b="1" i="0" dirty="0">
              <a:solidFill>
                <a:schemeClr val="tx1"/>
              </a:solidFill>
            </a:endParaRPr>
          </a:p>
        </p:txBody>
      </p:sp>
      <p:sp>
        <p:nvSpPr>
          <p:cNvPr id="19" name="テキスト ボックス 18">
            <a:extLst>
              <a:ext uri="{FF2B5EF4-FFF2-40B4-BE49-F238E27FC236}">
                <a16:creationId xmlns:a16="http://schemas.microsoft.com/office/drawing/2014/main" id="{3FC6D01A-E95A-4031-B61F-1D3B1BB49280}"/>
              </a:ext>
            </a:extLst>
          </p:cNvPr>
          <p:cNvSpPr txBox="1"/>
          <p:nvPr/>
        </p:nvSpPr>
        <p:spPr>
          <a:xfrm>
            <a:off x="1014933" y="5755541"/>
            <a:ext cx="1343025"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ログイン</a:t>
            </a:r>
          </a:p>
        </p:txBody>
      </p:sp>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657C5C8-6A7E-4D18-BA7D-8FDD93D1A9EF}"/>
              </a:ext>
            </a:extLst>
          </p:cNvPr>
          <p:cNvPicPr>
            <a:picLocks noChangeAspect="1"/>
          </p:cNvPicPr>
          <p:nvPr/>
        </p:nvPicPr>
        <p:blipFill rotWithShape="1">
          <a:blip r:embed="rId2">
            <a:extLst>
              <a:ext uri="{28A0092B-C50C-407E-A947-70E740481C1C}">
                <a14:useLocalDpi xmlns:a14="http://schemas.microsoft.com/office/drawing/2010/main" val="0"/>
              </a:ext>
            </a:extLst>
          </a:blip>
          <a:srcRect l="6197" t="11884" r="53551" b="5218"/>
          <a:stretch/>
        </p:blipFill>
        <p:spPr>
          <a:xfrm>
            <a:off x="537796" y="2390775"/>
            <a:ext cx="2289399" cy="3143251"/>
          </a:xfrm>
          <a:prstGeom prst="rect">
            <a:avLst/>
          </a:prstGeom>
        </p:spPr>
      </p:pic>
      <p:sp>
        <p:nvSpPr>
          <p:cNvPr id="29" name="テキスト ボックス 28">
            <a:extLst>
              <a:ext uri="{FF2B5EF4-FFF2-40B4-BE49-F238E27FC236}">
                <a16:creationId xmlns:a16="http://schemas.microsoft.com/office/drawing/2014/main" id="{5046A200-B3C1-41A0-B74D-E24B859F4981}"/>
              </a:ext>
            </a:extLst>
          </p:cNvPr>
          <p:cNvSpPr txBox="1"/>
          <p:nvPr/>
        </p:nvSpPr>
        <p:spPr>
          <a:xfrm>
            <a:off x="5430568" y="5755541"/>
            <a:ext cx="1866901"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キャリアパスポート確認</a:t>
            </a:r>
          </a:p>
        </p:txBody>
      </p:sp>
      <p:sp>
        <p:nvSpPr>
          <p:cNvPr id="30" name="テキスト ボックス 29">
            <a:extLst>
              <a:ext uri="{FF2B5EF4-FFF2-40B4-BE49-F238E27FC236}">
                <a16:creationId xmlns:a16="http://schemas.microsoft.com/office/drawing/2014/main" id="{253A8F35-4A9E-403F-9C94-5144D5F50127}"/>
              </a:ext>
            </a:extLst>
          </p:cNvPr>
          <p:cNvSpPr txBox="1"/>
          <p:nvPr/>
        </p:nvSpPr>
        <p:spPr>
          <a:xfrm>
            <a:off x="7982925" y="5748962"/>
            <a:ext cx="1212262"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行事一覧</a:t>
            </a:r>
          </a:p>
        </p:txBody>
      </p:sp>
      <p:sp>
        <p:nvSpPr>
          <p:cNvPr id="35" name="テキスト ボックス 34">
            <a:extLst>
              <a:ext uri="{FF2B5EF4-FFF2-40B4-BE49-F238E27FC236}">
                <a16:creationId xmlns:a16="http://schemas.microsoft.com/office/drawing/2014/main" id="{DF7A4C4D-1014-4C3D-98A8-C807791103F3}"/>
              </a:ext>
            </a:extLst>
          </p:cNvPr>
          <p:cNvSpPr txBox="1"/>
          <p:nvPr/>
        </p:nvSpPr>
        <p:spPr>
          <a:xfrm>
            <a:off x="3353110" y="5748963"/>
            <a:ext cx="966999" cy="276999"/>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トップ</a:t>
            </a:r>
          </a:p>
        </p:txBody>
      </p:sp>
      <p:sp>
        <p:nvSpPr>
          <p:cNvPr id="38" name="내용 개체 틀 36">
            <a:extLst>
              <a:ext uri="{FF2B5EF4-FFF2-40B4-BE49-F238E27FC236}">
                <a16:creationId xmlns:a16="http://schemas.microsoft.com/office/drawing/2014/main" id="{82407715-6BBB-4FF5-8DEB-40A8904CD27D}"/>
              </a:ext>
            </a:extLst>
          </p:cNvPr>
          <p:cNvSpPr txBox="1">
            <a:spLocks/>
          </p:cNvSpPr>
          <p:nvPr/>
        </p:nvSpPr>
        <p:spPr>
          <a:xfrm>
            <a:off x="911424" y="1675540"/>
            <a:ext cx="7071501"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i="0" dirty="0">
                <a:solidFill>
                  <a:schemeClr val="tx1"/>
                </a:solidFill>
              </a:rPr>
              <a:t>表示画面</a:t>
            </a:r>
            <a:endParaRPr lang="ko-KR" altLang="en-US" sz="1800" b="1" i="0" dirty="0">
              <a:solidFill>
                <a:schemeClr val="tx1"/>
              </a:solidFill>
            </a:endParaRP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DDF9EE76-2C26-4D15-8185-68E0229F6432}"/>
              </a:ext>
            </a:extLst>
          </p:cNvPr>
          <p:cNvPicPr>
            <a:picLocks noChangeAspect="1"/>
          </p:cNvPicPr>
          <p:nvPr/>
        </p:nvPicPr>
        <p:blipFill rotWithShape="1">
          <a:blip r:embed="rId3">
            <a:extLst>
              <a:ext uri="{28A0092B-C50C-407E-A947-70E740481C1C}">
                <a14:useLocalDpi xmlns:a14="http://schemas.microsoft.com/office/drawing/2010/main" val="0"/>
              </a:ext>
            </a:extLst>
          </a:blip>
          <a:srcRect t="7361" r="12956" b="14027"/>
          <a:stretch/>
        </p:blipFill>
        <p:spPr>
          <a:xfrm>
            <a:off x="2763172" y="2390774"/>
            <a:ext cx="2320289" cy="3143251"/>
          </a:xfrm>
          <a:prstGeom prst="rect">
            <a:avLst/>
          </a:prstGeom>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DBFF73ED-90C8-4E99-8AD7-0BAACCCFC855}"/>
              </a:ext>
            </a:extLst>
          </p:cNvPr>
          <p:cNvPicPr>
            <a:picLocks noChangeAspect="1"/>
          </p:cNvPicPr>
          <p:nvPr/>
        </p:nvPicPr>
        <p:blipFill rotWithShape="1">
          <a:blip r:embed="rId4">
            <a:extLst>
              <a:ext uri="{28A0092B-C50C-407E-A947-70E740481C1C}">
                <a14:useLocalDpi xmlns:a14="http://schemas.microsoft.com/office/drawing/2010/main" val="0"/>
              </a:ext>
            </a:extLst>
          </a:blip>
          <a:srcRect t="7222" r="14375" b="3611"/>
          <a:stretch/>
        </p:blipFill>
        <p:spPr>
          <a:xfrm>
            <a:off x="5093695" y="2390774"/>
            <a:ext cx="2004609" cy="3131286"/>
          </a:xfrm>
          <a:prstGeom prst="rect">
            <a:avLst/>
          </a:prstGeom>
        </p:spPr>
      </p:pic>
      <p:pic>
        <p:nvPicPr>
          <p:cNvPr id="20" name="図 19" descr="グラフィカル ユーザー インターフェイス&#10;&#10;低い精度で自動的に生成された説明">
            <a:extLst>
              <a:ext uri="{FF2B5EF4-FFF2-40B4-BE49-F238E27FC236}">
                <a16:creationId xmlns:a16="http://schemas.microsoft.com/office/drawing/2014/main" id="{2DA1FE5C-F5D5-481F-8F11-DC94CBA7C9FA}"/>
              </a:ext>
            </a:extLst>
          </p:cNvPr>
          <p:cNvPicPr>
            <a:picLocks noChangeAspect="1"/>
          </p:cNvPicPr>
          <p:nvPr/>
        </p:nvPicPr>
        <p:blipFill rotWithShape="1">
          <a:blip r:embed="rId5">
            <a:extLst>
              <a:ext uri="{28A0092B-C50C-407E-A947-70E740481C1C}">
                <a14:useLocalDpi xmlns:a14="http://schemas.microsoft.com/office/drawing/2010/main" val="0"/>
              </a:ext>
            </a:extLst>
          </a:blip>
          <a:srcRect t="9305" r="14375" b="16076"/>
          <a:stretch/>
        </p:blipFill>
        <p:spPr>
          <a:xfrm>
            <a:off x="7297469" y="2390775"/>
            <a:ext cx="2404580" cy="3143250"/>
          </a:xfrm>
          <a:prstGeom prst="rect">
            <a:avLst/>
          </a:prstGeom>
        </p:spPr>
      </p:pic>
    </p:spTree>
    <p:extLst>
      <p:ext uri="{BB962C8B-B14F-4D97-AF65-F5344CB8AC3E}">
        <p14:creationId xmlns:p14="http://schemas.microsoft.com/office/powerpoint/2010/main" val="1367654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5.</a:t>
            </a:r>
            <a:r>
              <a:rPr lang="ja-JP" altLang="en-US" dirty="0">
                <a:solidFill>
                  <a:schemeClr val="tx1"/>
                </a:solidFill>
              </a:rPr>
              <a:t> 成果物について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3.</a:t>
            </a:r>
            <a:r>
              <a:rPr lang="ja-JP" altLang="en-US" sz="1800" b="1" i="0" dirty="0">
                <a:solidFill>
                  <a:schemeClr val="tx1"/>
                </a:solidFill>
              </a:rPr>
              <a:t> 開発環境ついて</a:t>
            </a:r>
            <a:endParaRPr lang="ko-KR" altLang="en-US" sz="1800" b="1" i="0" dirty="0">
              <a:solidFill>
                <a:schemeClr val="tx1"/>
              </a:solidFill>
            </a:endParaRPr>
          </a:p>
        </p:txBody>
      </p:sp>
      <p:sp>
        <p:nvSpPr>
          <p:cNvPr id="10" name="내용 개체 틀 36">
            <a:extLst>
              <a:ext uri="{FF2B5EF4-FFF2-40B4-BE49-F238E27FC236}">
                <a16:creationId xmlns:a16="http://schemas.microsoft.com/office/drawing/2014/main" id="{A7052257-ED1C-45D2-BDAC-2C2C11059E07}"/>
              </a:ext>
            </a:extLst>
          </p:cNvPr>
          <p:cNvSpPr txBox="1">
            <a:spLocks/>
          </p:cNvSpPr>
          <p:nvPr/>
        </p:nvSpPr>
        <p:spPr>
          <a:xfrm>
            <a:off x="911424" y="1623980"/>
            <a:ext cx="10627302" cy="46910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b="1" i="0" dirty="0">
                <a:solidFill>
                  <a:schemeClr val="tx1"/>
                </a:solidFill>
              </a:rPr>
              <a:t>提供側環境</a:t>
            </a:r>
            <a:endParaRPr lang="en-US" altLang="ja-JP" b="1" i="0" dirty="0">
              <a:solidFill>
                <a:schemeClr val="tx1"/>
              </a:solidFill>
            </a:endParaRPr>
          </a:p>
          <a:p>
            <a:r>
              <a:rPr lang="zh-TW" altLang="en-US" b="1" i="0" dirty="0">
                <a:solidFill>
                  <a:schemeClr val="tx1"/>
                </a:solidFill>
              </a:rPr>
              <a:t>▸ 統合開発環境</a:t>
            </a:r>
            <a:r>
              <a:rPr lang="ja-JP" altLang="en-US" b="1" i="0" dirty="0">
                <a:solidFill>
                  <a:schemeClr val="tx1"/>
                </a:solidFill>
              </a:rPr>
              <a:t>　</a:t>
            </a:r>
            <a:r>
              <a:rPr lang="en-US" altLang="ja-JP" b="1" i="0" dirty="0">
                <a:solidFill>
                  <a:schemeClr val="tx1"/>
                </a:solidFill>
              </a:rPr>
              <a:t>Visual Studio Code</a:t>
            </a:r>
            <a:endParaRPr lang="zh-TW" altLang="en-US" b="1" i="0" dirty="0">
              <a:solidFill>
                <a:schemeClr val="tx1"/>
              </a:solidFill>
            </a:endParaRPr>
          </a:p>
          <a:p>
            <a:r>
              <a:rPr lang="ja-JP" altLang="en-US" b="1" i="0" dirty="0">
                <a:solidFill>
                  <a:schemeClr val="tx1"/>
                </a:solidFill>
              </a:rPr>
              <a:t>▸ 動作 </a:t>
            </a:r>
            <a:r>
              <a:rPr lang="en-US" altLang="ja-JP" b="1" i="0" dirty="0">
                <a:solidFill>
                  <a:schemeClr val="tx1"/>
                </a:solidFill>
              </a:rPr>
              <a:t>OS	     iOS</a:t>
            </a:r>
          </a:p>
          <a:p>
            <a:r>
              <a:rPr lang="ja-JP" altLang="en-US" b="1" i="0" dirty="0">
                <a:solidFill>
                  <a:schemeClr val="tx1"/>
                </a:solidFill>
              </a:rPr>
              <a:t>▸ データベース   </a:t>
            </a:r>
            <a:r>
              <a:rPr lang="en-US" altLang="ja-JP" b="1" i="0" dirty="0">
                <a:solidFill>
                  <a:schemeClr val="tx1"/>
                </a:solidFill>
              </a:rPr>
              <a:t>PostgreSQL</a:t>
            </a:r>
            <a:endParaRPr lang="ja-JP" altLang="en-US" b="1" i="0" dirty="0">
              <a:solidFill>
                <a:schemeClr val="tx1"/>
              </a:solidFill>
            </a:endParaRPr>
          </a:p>
          <a:p>
            <a:r>
              <a:rPr lang="ja-JP" altLang="en-US" b="1" i="0" dirty="0">
                <a:solidFill>
                  <a:schemeClr val="tx1"/>
                </a:solidFill>
              </a:rPr>
              <a:t>▸ 使用言語          </a:t>
            </a:r>
            <a:r>
              <a:rPr lang="en-US" altLang="ja-JP" b="1" i="0" dirty="0">
                <a:solidFill>
                  <a:schemeClr val="tx1"/>
                </a:solidFill>
              </a:rPr>
              <a:t>HTML, CSS, SQL, JavaScript, Python</a:t>
            </a:r>
          </a:p>
          <a:p>
            <a:r>
              <a:rPr lang="ja-JP" altLang="en-US" b="1" i="0" dirty="0">
                <a:solidFill>
                  <a:schemeClr val="tx1"/>
                </a:solidFill>
              </a:rPr>
              <a:t>▸</a:t>
            </a:r>
            <a:r>
              <a:rPr lang="en-US" altLang="ja-JP" b="1" i="0" dirty="0">
                <a:solidFill>
                  <a:schemeClr val="tx1"/>
                </a:solidFill>
              </a:rPr>
              <a:t>WEB</a:t>
            </a:r>
            <a:r>
              <a:rPr lang="ja-JP" altLang="en-US" b="1" i="0" dirty="0">
                <a:solidFill>
                  <a:schemeClr val="tx1"/>
                </a:solidFill>
              </a:rPr>
              <a:t>アプリケーションフレームワーク　</a:t>
            </a:r>
            <a:r>
              <a:rPr lang="en-US" altLang="ja-JP" b="1" i="0" dirty="0">
                <a:solidFill>
                  <a:schemeClr val="tx1"/>
                </a:solidFill>
              </a:rPr>
              <a:t>Django</a:t>
            </a:r>
          </a:p>
          <a:p>
            <a:endParaRPr lang="en-US" altLang="ja-JP" b="1" i="0" dirty="0">
              <a:solidFill>
                <a:schemeClr val="tx1"/>
              </a:solidFill>
            </a:endParaRPr>
          </a:p>
          <a:p>
            <a:r>
              <a:rPr lang="ja-JP" altLang="en-US" b="1" i="0" dirty="0">
                <a:solidFill>
                  <a:schemeClr val="tx1"/>
                </a:solidFill>
              </a:rPr>
              <a:t>ユーザー側環境</a:t>
            </a:r>
            <a:endParaRPr lang="en-US" altLang="ja-JP" b="1" i="0" dirty="0">
              <a:solidFill>
                <a:schemeClr val="tx1"/>
              </a:solidFill>
            </a:endParaRPr>
          </a:p>
          <a:p>
            <a:r>
              <a:rPr lang="ja-JP" altLang="en-US" b="1" i="0" dirty="0">
                <a:solidFill>
                  <a:schemeClr val="tx1"/>
                </a:solidFill>
              </a:rPr>
              <a:t>▸</a:t>
            </a:r>
            <a:r>
              <a:rPr lang="en-US" altLang="ja-JP" b="1" i="0" dirty="0">
                <a:solidFill>
                  <a:schemeClr val="tx1"/>
                </a:solidFill>
              </a:rPr>
              <a:t>WEB</a:t>
            </a:r>
            <a:r>
              <a:rPr lang="ja-JP" altLang="en-US" b="1" i="0" dirty="0">
                <a:solidFill>
                  <a:schemeClr val="tx1"/>
                </a:solidFill>
              </a:rPr>
              <a:t>アプリケーション</a:t>
            </a:r>
            <a:endParaRPr lang="en-US" altLang="ja-JP" b="1" i="0" dirty="0">
              <a:solidFill>
                <a:schemeClr val="tx1"/>
              </a:solidFill>
            </a:endParaRPr>
          </a:p>
          <a:p>
            <a:endParaRPr lang="en-US" altLang="ja-JP" b="1" i="0" dirty="0">
              <a:solidFill>
                <a:schemeClr val="tx1"/>
              </a:solidFill>
            </a:endParaRPr>
          </a:p>
          <a:p>
            <a:r>
              <a:rPr lang="ja-JP" altLang="en-US" b="1" i="0" dirty="0">
                <a:solidFill>
                  <a:schemeClr val="tx1"/>
                </a:solidFill>
              </a:rPr>
              <a:t>その他環境</a:t>
            </a:r>
            <a:endParaRPr lang="en-US" altLang="ja-JP" b="1" i="0" dirty="0">
              <a:solidFill>
                <a:schemeClr val="tx1"/>
              </a:solidFill>
            </a:endParaRPr>
          </a:p>
          <a:p>
            <a:r>
              <a:rPr lang="ja-JP" altLang="en-US" b="1" i="0" dirty="0">
                <a:solidFill>
                  <a:schemeClr val="tx1"/>
                </a:solidFill>
              </a:rPr>
              <a:t>▸</a:t>
            </a:r>
            <a:r>
              <a:rPr lang="en-US" altLang="ja-JP" b="1" i="0" dirty="0">
                <a:solidFill>
                  <a:schemeClr val="tx1"/>
                </a:solidFill>
              </a:rPr>
              <a:t>Adobe XD</a:t>
            </a:r>
            <a:endParaRPr lang="ja-JP" altLang="en-US" b="1" i="0" dirty="0">
              <a:solidFill>
                <a:schemeClr val="tx1"/>
              </a:solidFill>
            </a:endParaRPr>
          </a:p>
          <a:p>
            <a:endParaRPr lang="ja-JP" altLang="en-US" b="1" i="0" dirty="0">
              <a:solidFill>
                <a:schemeClr val="tx1"/>
              </a:solidFill>
            </a:endParaRPr>
          </a:p>
          <a:p>
            <a:endParaRPr lang="ko-KR" altLang="en-US" i="0" dirty="0">
              <a:solidFill>
                <a:schemeClr val="tx1"/>
              </a:solidFill>
            </a:endParaRPr>
          </a:p>
        </p:txBody>
      </p:sp>
    </p:spTree>
    <p:extLst>
      <p:ext uri="{BB962C8B-B14F-4D97-AF65-F5344CB8AC3E}">
        <p14:creationId xmlns:p14="http://schemas.microsoft.com/office/powerpoint/2010/main" val="1717417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462470" y="3061345"/>
            <a:ext cx="11267059" cy="1224136"/>
          </a:xfrm>
        </p:spPr>
        <p:txBody>
          <a:bodyPr/>
          <a:lstStyle/>
          <a:p>
            <a:r>
              <a:rPr lang="ja-JP" altLang="en-US" sz="4800" dirty="0">
                <a:solidFill>
                  <a:srgbClr val="3B5AB3"/>
                </a:solidFill>
              </a:rPr>
              <a:t>ご清聴ありがとうございました。</a:t>
            </a:r>
            <a:endParaRPr lang="ko-KR" altLang="en-US" sz="4800" dirty="0">
              <a:solidFill>
                <a:srgbClr val="3B5AB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1. 2020</a:t>
            </a:r>
            <a:r>
              <a:rPr lang="ja-JP" altLang="en-US" sz="1800" b="1" i="0" dirty="0">
                <a:solidFill>
                  <a:schemeClr val="tx1"/>
                </a:solidFill>
              </a:rPr>
              <a:t>年度より導入された新学習指導要領</a:t>
            </a:r>
            <a:endParaRPr lang="ko-KR" altLang="en-US" sz="1800" b="1" i="0" dirty="0">
              <a:solidFill>
                <a:schemeClr val="tx1"/>
              </a:solidFill>
            </a:endParaRPr>
          </a:p>
        </p:txBody>
      </p:sp>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5566863" y="5162550"/>
            <a:ext cx="57461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i="0" dirty="0"/>
              <a:t>※</a:t>
            </a:r>
            <a:r>
              <a:rPr lang="ja-JP" altLang="en-US" sz="1100" i="0" dirty="0"/>
              <a:t>文部科キャリア教育の推進</a:t>
            </a:r>
            <a:r>
              <a:rPr lang="en-US" altLang="ja-JP" sz="1100" i="0" dirty="0"/>
              <a:t>Microsoft PowerPoint - </a:t>
            </a:r>
            <a:r>
              <a:rPr lang="ja-JP" altLang="en-US" sz="1100" i="0" dirty="0"/>
              <a:t>キャリア教育の推進 </a:t>
            </a:r>
            <a:r>
              <a:rPr lang="en-US" altLang="ja-JP" sz="1100" i="0" dirty="0"/>
              <a:t>(mext.go.jp)</a:t>
            </a:r>
            <a:r>
              <a:rPr lang="ja-JP" altLang="en-US" sz="1100" i="0" dirty="0"/>
              <a:t>　</a:t>
            </a:r>
            <a:endParaRPr lang="ko-KR" altLang="en-US" sz="1100" i="0" dirty="0"/>
          </a:p>
        </p:txBody>
      </p:sp>
      <p:pic>
        <p:nvPicPr>
          <p:cNvPr id="6" name="Google Shape;110;p6">
            <a:extLst>
              <a:ext uri="{FF2B5EF4-FFF2-40B4-BE49-F238E27FC236}">
                <a16:creationId xmlns:a16="http://schemas.microsoft.com/office/drawing/2014/main" id="{ABC24CE5-48AD-4426-9B71-0B43717E3DE9}"/>
              </a:ext>
            </a:extLst>
          </p:cNvPr>
          <p:cNvPicPr preferRelativeResize="0"/>
          <p:nvPr/>
        </p:nvPicPr>
        <p:blipFill rotWithShape="1">
          <a:blip r:embed="rId2">
            <a:alphaModFix/>
            <a:grayscl/>
          </a:blip>
          <a:srcRect/>
          <a:stretch/>
        </p:blipFill>
        <p:spPr>
          <a:xfrm>
            <a:off x="503827" y="1801386"/>
            <a:ext cx="10126073" cy="3255228"/>
          </a:xfrm>
          <a:prstGeom prst="rect">
            <a:avLst/>
          </a:prstGeom>
          <a:noFill/>
          <a:ln>
            <a:noFill/>
          </a:ln>
        </p:spPr>
      </p:pic>
      <p:pic>
        <p:nvPicPr>
          <p:cNvPr id="7" name="Google Shape;193;p14" descr="矢印: 直線 単色塗りつぶし">
            <a:extLst>
              <a:ext uri="{FF2B5EF4-FFF2-40B4-BE49-F238E27FC236}">
                <a16:creationId xmlns:a16="http://schemas.microsoft.com/office/drawing/2014/main" id="{4F5F5964-C751-4AAC-A3CA-0C7B27502170}"/>
              </a:ext>
            </a:extLst>
          </p:cNvPr>
          <p:cNvPicPr preferRelativeResize="0"/>
          <p:nvPr/>
        </p:nvPicPr>
        <p:blipFill rotWithShape="1">
          <a:blip r:embed="rId3">
            <a:alphaModFix/>
          </a:blip>
          <a:srcRect/>
          <a:stretch/>
        </p:blipFill>
        <p:spPr>
          <a:xfrm rot="10800000">
            <a:off x="911424" y="5522565"/>
            <a:ext cx="712464" cy="712464"/>
          </a:xfrm>
          <a:prstGeom prst="rect">
            <a:avLst/>
          </a:prstGeom>
          <a:noFill/>
          <a:ln>
            <a:noFill/>
          </a:ln>
        </p:spPr>
      </p:pic>
      <p:sp>
        <p:nvSpPr>
          <p:cNvPr id="8" name="내용 개체 틀 36">
            <a:extLst>
              <a:ext uri="{FF2B5EF4-FFF2-40B4-BE49-F238E27FC236}">
                <a16:creationId xmlns:a16="http://schemas.microsoft.com/office/drawing/2014/main" id="{456EF96B-DC6F-4A15-837B-5DE15ECEE95F}"/>
              </a:ext>
            </a:extLst>
          </p:cNvPr>
          <p:cNvSpPr txBox="1">
            <a:spLocks/>
          </p:cNvSpPr>
          <p:nvPr/>
        </p:nvSpPr>
        <p:spPr>
          <a:xfrm>
            <a:off x="1623889" y="5697777"/>
            <a:ext cx="7071501"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i="0" dirty="0">
                <a:solidFill>
                  <a:schemeClr val="tx1"/>
                </a:solidFill>
              </a:rPr>
              <a:t>キャリアパスポート活用について明記</a:t>
            </a:r>
            <a:endParaRPr lang="ko-KR" altLang="en-US" sz="1800" b="1" i="0" dirty="0">
              <a:solidFill>
                <a:schemeClr val="tx1"/>
              </a:solidFill>
            </a:endParaRPr>
          </a:p>
        </p:txBody>
      </p:sp>
    </p:spTree>
    <p:extLst>
      <p:ext uri="{BB962C8B-B14F-4D97-AF65-F5344CB8AC3E}">
        <p14:creationId xmlns:p14="http://schemas.microsoft.com/office/powerpoint/2010/main" val="2644599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2. </a:t>
            </a:r>
            <a:r>
              <a:rPr lang="en-US" altLang="ja-JP" sz="1800" b="1" i="0" dirty="0">
                <a:solidFill>
                  <a:schemeClr val="tx1"/>
                </a:solidFill>
              </a:rPr>
              <a:t>GIGA</a:t>
            </a:r>
            <a:r>
              <a:rPr lang="ja-JP" altLang="en-US" sz="1800" b="1" i="0" dirty="0">
                <a:solidFill>
                  <a:schemeClr val="tx1"/>
                </a:solidFill>
              </a:rPr>
              <a:t>スクール構想における</a:t>
            </a:r>
            <a:r>
              <a:rPr lang="en-US" altLang="ja-JP" sz="1800" b="1" i="0" dirty="0">
                <a:solidFill>
                  <a:schemeClr val="tx1"/>
                </a:solidFill>
              </a:rPr>
              <a:t> ICT</a:t>
            </a:r>
            <a:r>
              <a:rPr lang="ja-JP" altLang="en-US" sz="1800" b="1" i="0" dirty="0">
                <a:solidFill>
                  <a:schemeClr val="tx1"/>
                </a:solidFill>
              </a:rPr>
              <a:t>利用活用</a:t>
            </a:r>
            <a:endParaRPr lang="ko-KR" altLang="en-US" sz="1800" b="1" i="0" dirty="0">
              <a:solidFill>
                <a:schemeClr val="tx1"/>
              </a:solidFill>
            </a:endParaRPr>
          </a:p>
        </p:txBody>
      </p:sp>
      <p:pic>
        <p:nvPicPr>
          <p:cNvPr id="4" name="Google Shape;91;p4">
            <a:extLst>
              <a:ext uri="{FF2B5EF4-FFF2-40B4-BE49-F238E27FC236}">
                <a16:creationId xmlns:a16="http://schemas.microsoft.com/office/drawing/2014/main" id="{5DFD73F7-84A4-487F-B3BE-95638896CD01}"/>
              </a:ext>
            </a:extLst>
          </p:cNvPr>
          <p:cNvPicPr preferRelativeResize="0"/>
          <p:nvPr/>
        </p:nvPicPr>
        <p:blipFill rotWithShape="1">
          <a:blip r:embed="rId2">
            <a:alphaModFix/>
            <a:grayscl/>
          </a:blip>
          <a:srcRect/>
          <a:stretch/>
        </p:blipFill>
        <p:spPr>
          <a:xfrm>
            <a:off x="911424" y="1704718"/>
            <a:ext cx="6322375" cy="3448564"/>
          </a:xfrm>
          <a:prstGeom prst="rect">
            <a:avLst/>
          </a:prstGeom>
          <a:solidFill>
            <a:schemeClr val="tx1"/>
          </a:solidFill>
          <a:ln>
            <a:noFill/>
          </a:ln>
        </p:spPr>
      </p:pic>
      <p:sp>
        <p:nvSpPr>
          <p:cNvPr id="5" name="내용 개체 틀 36">
            <a:extLst>
              <a:ext uri="{FF2B5EF4-FFF2-40B4-BE49-F238E27FC236}">
                <a16:creationId xmlns:a16="http://schemas.microsoft.com/office/drawing/2014/main" id="{2E96CDFB-0A9E-4DBF-980E-CABBC488C869}"/>
              </a:ext>
            </a:extLst>
          </p:cNvPr>
          <p:cNvSpPr txBox="1">
            <a:spLocks/>
          </p:cNvSpPr>
          <p:nvPr/>
        </p:nvSpPr>
        <p:spPr>
          <a:xfrm>
            <a:off x="7233799" y="4869210"/>
            <a:ext cx="4585476"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i="0" dirty="0"/>
              <a:t>※</a:t>
            </a:r>
            <a:r>
              <a:rPr lang="ja-JP" altLang="en-US" sz="1100" i="0" dirty="0"/>
              <a:t>文部科学省 教育データの標準化</a:t>
            </a:r>
            <a:endParaRPr lang="ko-KR" altLang="en-US" sz="1100" i="0" dirty="0"/>
          </a:p>
        </p:txBody>
      </p:sp>
      <p:pic>
        <p:nvPicPr>
          <p:cNvPr id="13" name="Google Shape;193;p14" descr="矢印: 直線 単色塗りつぶし">
            <a:extLst>
              <a:ext uri="{FF2B5EF4-FFF2-40B4-BE49-F238E27FC236}">
                <a16:creationId xmlns:a16="http://schemas.microsoft.com/office/drawing/2014/main" id="{35415ED0-B5E2-49C5-8790-9DFF1E4F5288}"/>
              </a:ext>
            </a:extLst>
          </p:cNvPr>
          <p:cNvPicPr preferRelativeResize="0"/>
          <p:nvPr/>
        </p:nvPicPr>
        <p:blipFill rotWithShape="1">
          <a:blip r:embed="rId3">
            <a:alphaModFix/>
          </a:blip>
          <a:srcRect/>
          <a:stretch/>
        </p:blipFill>
        <p:spPr>
          <a:xfrm rot="10800000">
            <a:off x="911424" y="5522565"/>
            <a:ext cx="712464" cy="712464"/>
          </a:xfrm>
          <a:prstGeom prst="rect">
            <a:avLst/>
          </a:prstGeom>
          <a:noFill/>
          <a:ln>
            <a:noFill/>
          </a:ln>
        </p:spPr>
      </p:pic>
      <p:sp>
        <p:nvSpPr>
          <p:cNvPr id="15" name="내용 개체 틀 36">
            <a:extLst>
              <a:ext uri="{FF2B5EF4-FFF2-40B4-BE49-F238E27FC236}">
                <a16:creationId xmlns:a16="http://schemas.microsoft.com/office/drawing/2014/main" id="{522F6481-1A6C-4EC5-8A03-20051AC2B535}"/>
              </a:ext>
            </a:extLst>
          </p:cNvPr>
          <p:cNvSpPr txBox="1">
            <a:spLocks/>
          </p:cNvSpPr>
          <p:nvPr/>
        </p:nvSpPr>
        <p:spPr>
          <a:xfrm>
            <a:off x="1623889" y="5697777"/>
            <a:ext cx="7071501"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dirty="0"/>
              <a:t>ICT</a:t>
            </a:r>
            <a:r>
              <a:rPr lang="ja-JP" altLang="en-US" dirty="0"/>
              <a:t>を用いて教育データの保存による現状の分析</a:t>
            </a:r>
            <a:r>
              <a:rPr lang="en-US" altLang="ja-JP" dirty="0"/>
              <a:t>,</a:t>
            </a:r>
            <a:r>
              <a:rPr lang="ja-JP" altLang="en-US" dirty="0"/>
              <a:t>振り返りを促進</a:t>
            </a:r>
            <a:endParaRPr lang="ko-KR"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3. </a:t>
            </a:r>
            <a:r>
              <a:rPr lang="ja-JP" altLang="en-US" sz="1800" b="1" i="0" dirty="0">
                <a:solidFill>
                  <a:schemeClr val="tx1"/>
                </a:solidFill>
              </a:rPr>
              <a:t>企画の背景</a:t>
            </a:r>
            <a:r>
              <a:rPr lang="en-US" altLang="ja-JP" sz="1800" b="1" i="0" dirty="0">
                <a:solidFill>
                  <a:schemeClr val="tx1"/>
                </a:solidFill>
              </a:rPr>
              <a:t>.</a:t>
            </a:r>
            <a:r>
              <a:rPr lang="ja-JP" altLang="en-US" sz="1800" b="1" i="0" dirty="0">
                <a:solidFill>
                  <a:schemeClr val="tx1"/>
                </a:solidFill>
              </a:rPr>
              <a:t>目的</a:t>
            </a:r>
            <a:r>
              <a:rPr lang="en-US" altLang="ja-JP" sz="1800" b="1" i="0" dirty="0">
                <a:solidFill>
                  <a:schemeClr val="tx1"/>
                </a:solidFill>
              </a:rPr>
              <a:t>,</a:t>
            </a:r>
            <a:r>
              <a:rPr lang="ja-JP" altLang="en-US" sz="1800" b="1" i="0" dirty="0">
                <a:solidFill>
                  <a:schemeClr val="tx1"/>
                </a:solidFill>
              </a:rPr>
              <a:t>目標</a:t>
            </a:r>
            <a:endParaRPr lang="ko-KR" altLang="en-US" sz="1800" b="1" i="0" dirty="0">
              <a:solidFill>
                <a:schemeClr val="tx1"/>
              </a:solidFill>
            </a:endParaRPr>
          </a:p>
        </p:txBody>
      </p:sp>
      <p:sp>
        <p:nvSpPr>
          <p:cNvPr id="6" name="내용 개체 틀 36">
            <a:extLst>
              <a:ext uri="{FF2B5EF4-FFF2-40B4-BE49-F238E27FC236}">
                <a16:creationId xmlns:a16="http://schemas.microsoft.com/office/drawing/2014/main" id="{C71BFE38-0007-4685-AE27-40A112BB79A6}"/>
              </a:ext>
            </a:extLst>
          </p:cNvPr>
          <p:cNvSpPr txBox="1">
            <a:spLocks/>
          </p:cNvSpPr>
          <p:nvPr/>
        </p:nvSpPr>
        <p:spPr>
          <a:xfrm>
            <a:off x="911424" y="1623980"/>
            <a:ext cx="10261401" cy="265784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800" i="0" dirty="0">
                <a:solidFill>
                  <a:schemeClr val="tx1"/>
                </a:solidFill>
              </a:rPr>
              <a:t>1,2</a:t>
            </a:r>
            <a:r>
              <a:rPr lang="ja-JP" altLang="en-US" sz="1800" i="0" dirty="0">
                <a:solidFill>
                  <a:schemeClr val="tx1"/>
                </a:solidFill>
              </a:rPr>
              <a:t>を踏まえて</a:t>
            </a:r>
            <a:endParaRPr lang="en-US" altLang="ja-JP" sz="1800" i="0" dirty="0">
              <a:solidFill>
                <a:schemeClr val="tx1"/>
              </a:solidFill>
            </a:endParaRPr>
          </a:p>
          <a:p>
            <a:r>
              <a:rPr lang="ja-JP" altLang="en-US" sz="1800" b="1" i="0" u="sng" dirty="0">
                <a:solidFill>
                  <a:schemeClr val="tx1"/>
                </a:solidFill>
              </a:rPr>
              <a:t>背景：キャリアパスポートを電子化する事で</a:t>
            </a:r>
            <a:r>
              <a:rPr lang="en-US" altLang="ja-JP" sz="1800" b="1" i="0" u="sng" dirty="0">
                <a:solidFill>
                  <a:schemeClr val="tx1"/>
                </a:solidFill>
              </a:rPr>
              <a:t>GIGA</a:t>
            </a:r>
            <a:r>
              <a:rPr lang="ja-JP" altLang="en-US" sz="1800" b="1" i="0" u="sng" dirty="0">
                <a:solidFill>
                  <a:schemeClr val="tx1"/>
                </a:solidFill>
              </a:rPr>
              <a:t>スクール構想の促進が可能なのではないか？</a:t>
            </a:r>
            <a:endParaRPr lang="en-US" altLang="ja-JP" sz="1800" b="1" i="0" u="sng" dirty="0">
              <a:solidFill>
                <a:schemeClr val="tx1"/>
              </a:solidFill>
            </a:endParaRPr>
          </a:p>
          <a:p>
            <a:endParaRPr lang="en-US" altLang="ja-JP" sz="1800" b="1" i="0" u="sng" dirty="0">
              <a:solidFill>
                <a:schemeClr val="tx1"/>
              </a:solidFill>
            </a:endParaRPr>
          </a:p>
          <a:p>
            <a:endParaRPr lang="en-US" altLang="ja-JP" sz="1800" b="1" i="0" u="sng" dirty="0">
              <a:solidFill>
                <a:schemeClr val="tx1"/>
              </a:solidFill>
            </a:endParaRPr>
          </a:p>
          <a:p>
            <a:r>
              <a:rPr lang="ja-JP" altLang="en-US" sz="1800" b="1" i="0" dirty="0">
                <a:solidFill>
                  <a:schemeClr val="tx1"/>
                </a:solidFill>
              </a:rPr>
              <a:t>　　　　　　　</a:t>
            </a:r>
            <a:r>
              <a:rPr lang="ja-JP" altLang="en-US" sz="1800" b="1" i="0" u="sng" dirty="0">
                <a:solidFill>
                  <a:schemeClr val="tx1"/>
                </a:solidFill>
              </a:rPr>
              <a:t>目的：効果的な学びの実現</a:t>
            </a:r>
            <a:r>
              <a:rPr lang="ja-JP" altLang="en-US" sz="1800" b="1" i="0" dirty="0">
                <a:solidFill>
                  <a:schemeClr val="tx1"/>
                </a:solidFill>
              </a:rPr>
              <a:t>　→　</a:t>
            </a:r>
            <a:r>
              <a:rPr lang="ja-JP" altLang="en-US" sz="1800" b="1" i="0" u="sng" dirty="0">
                <a:solidFill>
                  <a:schemeClr val="tx1"/>
                </a:solidFill>
              </a:rPr>
              <a:t>目標：</a:t>
            </a:r>
            <a:r>
              <a:rPr lang="en-US" altLang="ja-JP" sz="1800" b="1" i="0" u="sng" dirty="0">
                <a:solidFill>
                  <a:schemeClr val="tx1"/>
                </a:solidFill>
              </a:rPr>
              <a:t>GIGA</a:t>
            </a:r>
            <a:r>
              <a:rPr lang="ja-JP" altLang="en-US" sz="1800" b="1" i="0" u="sng" dirty="0">
                <a:solidFill>
                  <a:schemeClr val="tx1"/>
                </a:solidFill>
              </a:rPr>
              <a:t>スクール構想の促進</a:t>
            </a:r>
            <a:endParaRPr lang="ko-KR" altLang="en-US" sz="1800" b="1" i="0" u="sng" dirty="0">
              <a:solidFill>
                <a:schemeClr val="tx1"/>
              </a:solidFill>
            </a:endParaRPr>
          </a:p>
        </p:txBody>
      </p:sp>
      <p:pic>
        <p:nvPicPr>
          <p:cNvPr id="8" name="Google Shape;193;p14" descr="矢印: 直線 単色塗りつぶし">
            <a:extLst>
              <a:ext uri="{FF2B5EF4-FFF2-40B4-BE49-F238E27FC236}">
                <a16:creationId xmlns:a16="http://schemas.microsoft.com/office/drawing/2014/main" id="{86A8FC24-1CD7-4BB3-8042-68C8A02531A7}"/>
              </a:ext>
            </a:extLst>
          </p:cNvPr>
          <p:cNvPicPr preferRelativeResize="0"/>
          <p:nvPr/>
        </p:nvPicPr>
        <p:blipFill rotWithShape="1">
          <a:blip r:embed="rId2">
            <a:alphaModFix/>
          </a:blip>
          <a:srcRect/>
          <a:stretch/>
        </p:blipFill>
        <p:spPr>
          <a:xfrm rot="16200000">
            <a:off x="5525273" y="2542396"/>
            <a:ext cx="478274" cy="555426"/>
          </a:xfrm>
          <a:prstGeom prst="rect">
            <a:avLst/>
          </a:prstGeom>
          <a:noFill/>
          <a:ln>
            <a:noFill/>
          </a:ln>
        </p:spPr>
      </p:pic>
      <p:sp>
        <p:nvSpPr>
          <p:cNvPr id="9" name="내용 개체 틀 36">
            <a:extLst>
              <a:ext uri="{FF2B5EF4-FFF2-40B4-BE49-F238E27FC236}">
                <a16:creationId xmlns:a16="http://schemas.microsoft.com/office/drawing/2014/main" id="{293A086C-208A-4CC8-B14F-53C8FD2E5B78}"/>
              </a:ext>
            </a:extLst>
          </p:cNvPr>
          <p:cNvSpPr txBox="1">
            <a:spLocks/>
          </p:cNvSpPr>
          <p:nvPr/>
        </p:nvSpPr>
        <p:spPr>
          <a:xfrm>
            <a:off x="1019175" y="4251217"/>
            <a:ext cx="10261401" cy="13380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800" i="0" dirty="0">
                <a:solidFill>
                  <a:schemeClr val="tx1"/>
                </a:solidFill>
              </a:rPr>
              <a:t>ICT</a:t>
            </a:r>
            <a:r>
              <a:rPr lang="ja-JP" altLang="en-US" sz="1800" i="0" dirty="0">
                <a:solidFill>
                  <a:schemeClr val="tx1"/>
                </a:solidFill>
              </a:rPr>
              <a:t>を用いて教育データの保存による現状の分析</a:t>
            </a:r>
            <a:r>
              <a:rPr lang="en-US" altLang="ja-JP" sz="1800" i="0" dirty="0">
                <a:solidFill>
                  <a:schemeClr val="tx1"/>
                </a:solidFill>
              </a:rPr>
              <a:t>,</a:t>
            </a:r>
            <a:r>
              <a:rPr lang="ja-JP" altLang="en-US" sz="1800" i="0" dirty="0">
                <a:solidFill>
                  <a:schemeClr val="tx1"/>
                </a:solidFill>
              </a:rPr>
              <a:t>振り返りを促進について</a:t>
            </a:r>
            <a:endParaRPr lang="en-US" altLang="ja-JP" sz="1800" i="0" dirty="0">
              <a:solidFill>
                <a:schemeClr val="tx1"/>
              </a:solidFill>
            </a:endParaRPr>
          </a:p>
          <a:p>
            <a:r>
              <a:rPr lang="ja-JP" altLang="en-US" sz="1800" i="0" dirty="0">
                <a:solidFill>
                  <a:schemeClr val="tx1"/>
                </a:solidFill>
              </a:rPr>
              <a:t>・振り返り</a:t>
            </a:r>
            <a:r>
              <a:rPr lang="en-US" altLang="ja-JP" sz="1800" i="0" dirty="0">
                <a:solidFill>
                  <a:schemeClr val="tx1"/>
                </a:solidFill>
              </a:rPr>
              <a:t>,</a:t>
            </a:r>
            <a:r>
              <a:rPr lang="ja-JP" altLang="en-US" sz="1800" i="0" dirty="0">
                <a:solidFill>
                  <a:schemeClr val="tx1"/>
                </a:solidFill>
              </a:rPr>
              <a:t>分析を行う環境はキャリアパスポートを作成するだけで整ってしまう</a:t>
            </a:r>
            <a:endParaRPr lang="en-US" altLang="ja-JP" sz="1800" i="0" dirty="0">
              <a:solidFill>
                <a:schemeClr val="tx1"/>
              </a:solidFill>
            </a:endParaRPr>
          </a:p>
          <a:p>
            <a:r>
              <a:rPr lang="ja-JP" altLang="en-US" sz="1800" i="0" dirty="0">
                <a:solidFill>
                  <a:schemeClr val="tx1"/>
                </a:solidFill>
              </a:rPr>
              <a:t>　→環境は整えられたが、振り返り</a:t>
            </a:r>
            <a:r>
              <a:rPr lang="en-US" altLang="ja-JP" sz="1800" i="0" dirty="0">
                <a:solidFill>
                  <a:schemeClr val="tx1"/>
                </a:solidFill>
              </a:rPr>
              <a:t>,</a:t>
            </a:r>
            <a:r>
              <a:rPr lang="ja-JP" altLang="en-US" sz="1800" i="0" dirty="0">
                <a:solidFill>
                  <a:schemeClr val="tx1"/>
                </a:solidFill>
              </a:rPr>
              <a:t>分析の業務を担うのは</a:t>
            </a:r>
            <a:r>
              <a:rPr lang="ja-JP" altLang="en-US" sz="1800" b="1" i="0" u="sng" dirty="0">
                <a:solidFill>
                  <a:schemeClr val="tx1"/>
                </a:solidFill>
              </a:rPr>
              <a:t>教員</a:t>
            </a:r>
            <a:r>
              <a:rPr lang="ja-JP" altLang="en-US" sz="1800" i="0" dirty="0">
                <a:solidFill>
                  <a:schemeClr val="tx1"/>
                </a:solidFill>
              </a:rPr>
              <a:t>なのか？</a:t>
            </a:r>
            <a:endParaRPr lang="en-US" altLang="ja-JP" sz="1800" i="0" dirty="0">
              <a:solidFill>
                <a:schemeClr val="tx1"/>
              </a:solidFill>
            </a:endParaRPr>
          </a:p>
        </p:txBody>
      </p:sp>
    </p:spTree>
    <p:extLst>
      <p:ext uri="{BB962C8B-B14F-4D97-AF65-F5344CB8AC3E}">
        <p14:creationId xmlns:p14="http://schemas.microsoft.com/office/powerpoint/2010/main" val="3382780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4.</a:t>
            </a:r>
            <a:r>
              <a:rPr lang="ja-JP" altLang="en-US" sz="1800" b="1" i="0" dirty="0">
                <a:solidFill>
                  <a:schemeClr val="tx1"/>
                </a:solidFill>
              </a:rPr>
              <a:t>校務に関わる業務の負担について</a:t>
            </a:r>
            <a:endParaRPr lang="ko-KR" altLang="en-US" sz="1800" b="1" i="0" dirty="0">
              <a:solidFill>
                <a:schemeClr val="tx1"/>
              </a:solidFill>
            </a:endParaRPr>
          </a:p>
        </p:txBody>
      </p:sp>
      <p:grpSp>
        <p:nvGrpSpPr>
          <p:cNvPr id="30" name="グループ化 29">
            <a:extLst>
              <a:ext uri="{FF2B5EF4-FFF2-40B4-BE49-F238E27FC236}">
                <a16:creationId xmlns:a16="http://schemas.microsoft.com/office/drawing/2014/main" id="{95C1F618-BD73-4E4E-B8BB-0535637FE9B2}"/>
              </a:ext>
            </a:extLst>
          </p:cNvPr>
          <p:cNvGrpSpPr/>
          <p:nvPr/>
        </p:nvGrpSpPr>
        <p:grpSpPr>
          <a:xfrm>
            <a:off x="684972" y="1666506"/>
            <a:ext cx="5265694" cy="2212583"/>
            <a:chOff x="653274" y="2343149"/>
            <a:chExt cx="5265694" cy="2212583"/>
          </a:xfrm>
        </p:grpSpPr>
        <p:pic>
          <p:nvPicPr>
            <p:cNvPr id="4" name="図 3">
              <a:extLst>
                <a:ext uri="{FF2B5EF4-FFF2-40B4-BE49-F238E27FC236}">
                  <a16:creationId xmlns:a16="http://schemas.microsoft.com/office/drawing/2014/main" id="{311A98B9-812E-44F8-A9F3-AF23E759C1A1}"/>
                </a:ext>
              </a:extLst>
            </p:cNvPr>
            <p:cNvPicPr>
              <a:picLocks noChangeAspect="1"/>
            </p:cNvPicPr>
            <p:nvPr/>
          </p:nvPicPr>
          <p:blipFill rotWithShape="1">
            <a:blip r:embed="rId2"/>
            <a:srcRect l="70469" t="40291" r="13125" b="35244"/>
            <a:stretch/>
          </p:blipFill>
          <p:spPr>
            <a:xfrm>
              <a:off x="653274" y="2343149"/>
              <a:ext cx="5265694" cy="2212583"/>
            </a:xfrm>
            <a:prstGeom prst="rect">
              <a:avLst/>
            </a:prstGeom>
          </p:spPr>
        </p:pic>
        <p:cxnSp>
          <p:nvCxnSpPr>
            <p:cNvPr id="6" name="直線コネクタ 5">
              <a:extLst>
                <a:ext uri="{FF2B5EF4-FFF2-40B4-BE49-F238E27FC236}">
                  <a16:creationId xmlns:a16="http://schemas.microsoft.com/office/drawing/2014/main" id="{F37BE80C-1D1D-4D69-A75F-BA7EB0B8BF45}"/>
                </a:ext>
              </a:extLst>
            </p:cNvPr>
            <p:cNvCxnSpPr/>
            <p:nvPr/>
          </p:nvCxnSpPr>
          <p:spPr>
            <a:xfrm>
              <a:off x="4838700" y="2867025"/>
              <a:ext cx="8858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365C233-3767-4764-9703-4B19E0EEFF57}"/>
                </a:ext>
              </a:extLst>
            </p:cNvPr>
            <p:cNvCxnSpPr>
              <a:cxnSpLocks/>
            </p:cNvCxnSpPr>
            <p:nvPr/>
          </p:nvCxnSpPr>
          <p:spPr>
            <a:xfrm>
              <a:off x="838200" y="3038475"/>
              <a:ext cx="48863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BF43906-2051-4A0E-8300-11F869865677}"/>
                </a:ext>
              </a:extLst>
            </p:cNvPr>
            <p:cNvCxnSpPr>
              <a:cxnSpLocks/>
            </p:cNvCxnSpPr>
            <p:nvPr/>
          </p:nvCxnSpPr>
          <p:spPr>
            <a:xfrm>
              <a:off x="838200" y="3209925"/>
              <a:ext cx="14097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53BB0AB-1B97-499F-BA8D-E5D31931593B}"/>
                </a:ext>
              </a:extLst>
            </p:cNvPr>
            <p:cNvCxnSpPr>
              <a:cxnSpLocks/>
            </p:cNvCxnSpPr>
            <p:nvPr/>
          </p:nvCxnSpPr>
          <p:spPr>
            <a:xfrm>
              <a:off x="911424" y="3695700"/>
              <a:ext cx="481310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551EAAD-6FCE-4A03-847D-938D5A241E65}"/>
                </a:ext>
              </a:extLst>
            </p:cNvPr>
            <p:cNvCxnSpPr>
              <a:cxnSpLocks/>
            </p:cNvCxnSpPr>
            <p:nvPr/>
          </p:nvCxnSpPr>
          <p:spPr>
            <a:xfrm>
              <a:off x="838200" y="3876675"/>
              <a:ext cx="48863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4F38152-A337-44B2-8416-D71075C6A086}"/>
                </a:ext>
              </a:extLst>
            </p:cNvPr>
            <p:cNvCxnSpPr>
              <a:cxnSpLocks/>
            </p:cNvCxnSpPr>
            <p:nvPr/>
          </p:nvCxnSpPr>
          <p:spPr>
            <a:xfrm>
              <a:off x="838200" y="4038600"/>
              <a:ext cx="36671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7527DBF-87CC-4F2C-8842-A488344493BC}"/>
                </a:ext>
              </a:extLst>
            </p:cNvPr>
            <p:cNvCxnSpPr>
              <a:cxnSpLocks/>
            </p:cNvCxnSpPr>
            <p:nvPr/>
          </p:nvCxnSpPr>
          <p:spPr>
            <a:xfrm>
              <a:off x="1676400" y="4210050"/>
              <a:ext cx="40481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AD63F5E-7580-4E65-B3E1-B80369E5F844}"/>
                </a:ext>
              </a:extLst>
            </p:cNvPr>
            <p:cNvCxnSpPr>
              <a:cxnSpLocks/>
            </p:cNvCxnSpPr>
            <p:nvPr/>
          </p:nvCxnSpPr>
          <p:spPr>
            <a:xfrm>
              <a:off x="838200" y="4371975"/>
              <a:ext cx="23907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9" name="図 28">
            <a:extLst>
              <a:ext uri="{FF2B5EF4-FFF2-40B4-BE49-F238E27FC236}">
                <a16:creationId xmlns:a16="http://schemas.microsoft.com/office/drawing/2014/main" id="{4DE80249-E8F0-46A0-B994-2A9030DF8AD1}"/>
              </a:ext>
            </a:extLst>
          </p:cNvPr>
          <p:cNvPicPr>
            <a:picLocks noChangeAspect="1"/>
          </p:cNvPicPr>
          <p:nvPr/>
        </p:nvPicPr>
        <p:blipFill rotWithShape="1">
          <a:blip r:embed="rId3"/>
          <a:srcRect l="70907" t="39910" r="13534" b="36713"/>
          <a:stretch/>
        </p:blipFill>
        <p:spPr>
          <a:xfrm>
            <a:off x="6109398" y="1628775"/>
            <a:ext cx="5226102" cy="2212584"/>
          </a:xfrm>
          <a:prstGeom prst="rect">
            <a:avLst/>
          </a:prstGeom>
        </p:spPr>
      </p:pic>
      <p:cxnSp>
        <p:nvCxnSpPr>
          <p:cNvPr id="32" name="直線コネクタ 31">
            <a:extLst>
              <a:ext uri="{FF2B5EF4-FFF2-40B4-BE49-F238E27FC236}">
                <a16:creationId xmlns:a16="http://schemas.microsoft.com/office/drawing/2014/main" id="{985819F6-A34C-4FE8-8485-80DBC13DF908}"/>
              </a:ext>
            </a:extLst>
          </p:cNvPr>
          <p:cNvCxnSpPr>
            <a:cxnSpLocks/>
          </p:cNvCxnSpPr>
          <p:nvPr/>
        </p:nvCxnSpPr>
        <p:spPr>
          <a:xfrm>
            <a:off x="6753225" y="2539834"/>
            <a:ext cx="31527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E896EC00-D9CA-465C-8736-0FB86C25FF78}"/>
              </a:ext>
            </a:extLst>
          </p:cNvPr>
          <p:cNvGrpSpPr/>
          <p:nvPr/>
        </p:nvGrpSpPr>
        <p:grpSpPr>
          <a:xfrm>
            <a:off x="1030655" y="3958248"/>
            <a:ext cx="10130690" cy="630774"/>
            <a:chOff x="1030655" y="3958248"/>
            <a:chExt cx="10130690" cy="630774"/>
          </a:xfrm>
        </p:grpSpPr>
        <p:pic>
          <p:nvPicPr>
            <p:cNvPr id="10" name="Google Shape;193;p14" descr="矢印: 直線 単色塗りつぶし">
              <a:extLst>
                <a:ext uri="{FF2B5EF4-FFF2-40B4-BE49-F238E27FC236}">
                  <a16:creationId xmlns:a16="http://schemas.microsoft.com/office/drawing/2014/main" id="{82B4946F-D728-4AAF-A3E7-2F32A8CC7826}"/>
                </a:ext>
              </a:extLst>
            </p:cNvPr>
            <p:cNvPicPr preferRelativeResize="0"/>
            <p:nvPr/>
          </p:nvPicPr>
          <p:blipFill rotWithShape="1">
            <a:blip r:embed="rId4">
              <a:alphaModFix/>
            </a:blip>
            <a:srcRect/>
            <a:stretch/>
          </p:blipFill>
          <p:spPr>
            <a:xfrm rot="10800000">
              <a:off x="1030655" y="3958248"/>
              <a:ext cx="544093" cy="630774"/>
            </a:xfrm>
            <a:prstGeom prst="rect">
              <a:avLst/>
            </a:prstGeom>
            <a:noFill/>
            <a:ln>
              <a:noFill/>
            </a:ln>
          </p:spPr>
        </p:pic>
        <p:sp>
          <p:nvSpPr>
            <p:cNvPr id="36" name="내용 개체 틀 36">
              <a:extLst>
                <a:ext uri="{FF2B5EF4-FFF2-40B4-BE49-F238E27FC236}">
                  <a16:creationId xmlns:a16="http://schemas.microsoft.com/office/drawing/2014/main" id="{89ECC2C4-F90A-41FD-8F99-0B75D214AD62}"/>
                </a:ext>
              </a:extLst>
            </p:cNvPr>
            <p:cNvSpPr txBox="1">
              <a:spLocks/>
            </p:cNvSpPr>
            <p:nvPr/>
          </p:nvSpPr>
          <p:spPr>
            <a:xfrm>
              <a:off x="1650948" y="4093044"/>
              <a:ext cx="9510397"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800" i="0" dirty="0">
                  <a:solidFill>
                    <a:schemeClr val="tx1"/>
                  </a:solidFill>
                </a:rPr>
                <a:t>ICT</a:t>
              </a:r>
              <a:r>
                <a:rPr lang="ja-JP" altLang="en-US" sz="1800" i="0" dirty="0">
                  <a:solidFill>
                    <a:schemeClr val="tx1"/>
                  </a:solidFill>
                </a:rPr>
                <a:t>導入により負担軽減の期待がされる一方、新しい業務に対する意識の壁も問題。</a:t>
              </a:r>
              <a:endParaRPr lang="ko-KR" altLang="en-US" sz="1800" i="0" dirty="0">
                <a:solidFill>
                  <a:schemeClr val="tx1"/>
                </a:solidFill>
              </a:endParaRPr>
            </a:p>
          </p:txBody>
        </p:sp>
      </p:grpSp>
      <p:grpSp>
        <p:nvGrpSpPr>
          <p:cNvPr id="38" name="グループ化 37">
            <a:extLst>
              <a:ext uri="{FF2B5EF4-FFF2-40B4-BE49-F238E27FC236}">
                <a16:creationId xmlns:a16="http://schemas.microsoft.com/office/drawing/2014/main" id="{6C6C00DF-EEFE-4D86-9528-2C4695671B36}"/>
              </a:ext>
            </a:extLst>
          </p:cNvPr>
          <p:cNvGrpSpPr/>
          <p:nvPr/>
        </p:nvGrpSpPr>
        <p:grpSpPr>
          <a:xfrm>
            <a:off x="684972" y="4572480"/>
            <a:ext cx="4185426" cy="1425197"/>
            <a:chOff x="1019176" y="4267200"/>
            <a:chExt cx="4867274" cy="1688707"/>
          </a:xfrm>
        </p:grpSpPr>
        <p:pic>
          <p:nvPicPr>
            <p:cNvPr id="39" name="図 38">
              <a:extLst>
                <a:ext uri="{FF2B5EF4-FFF2-40B4-BE49-F238E27FC236}">
                  <a16:creationId xmlns:a16="http://schemas.microsoft.com/office/drawing/2014/main" id="{BC06C57B-4EC2-4444-8455-CB976C7DC985}"/>
                </a:ext>
              </a:extLst>
            </p:cNvPr>
            <p:cNvPicPr>
              <a:picLocks noChangeAspect="1"/>
            </p:cNvPicPr>
            <p:nvPr/>
          </p:nvPicPr>
          <p:blipFill rotWithShape="1">
            <a:blip r:embed="rId5"/>
            <a:srcRect l="68594" t="41959" r="17500" b="40851"/>
            <a:stretch/>
          </p:blipFill>
          <p:spPr>
            <a:xfrm>
              <a:off x="1019176" y="4267200"/>
              <a:ext cx="4848224" cy="1688707"/>
            </a:xfrm>
            <a:prstGeom prst="rect">
              <a:avLst/>
            </a:prstGeom>
          </p:spPr>
        </p:pic>
        <p:sp>
          <p:nvSpPr>
            <p:cNvPr id="40" name="正方形/長方形 39">
              <a:extLst>
                <a:ext uri="{FF2B5EF4-FFF2-40B4-BE49-F238E27FC236}">
                  <a16:creationId xmlns:a16="http://schemas.microsoft.com/office/drawing/2014/main" id="{154472E0-96EB-459B-B404-84216AE40846}"/>
                </a:ext>
              </a:extLst>
            </p:cNvPr>
            <p:cNvSpPr/>
            <p:nvPr/>
          </p:nvSpPr>
          <p:spPr>
            <a:xfrm>
              <a:off x="1219200" y="4437225"/>
              <a:ext cx="4667250" cy="881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7A4E562F-4E7C-4788-AA46-829F6B27802A}"/>
              </a:ext>
            </a:extLst>
          </p:cNvPr>
          <p:cNvGrpSpPr/>
          <p:nvPr/>
        </p:nvGrpSpPr>
        <p:grpSpPr>
          <a:xfrm>
            <a:off x="1030655" y="5951051"/>
            <a:ext cx="10130690" cy="630774"/>
            <a:chOff x="1030655" y="3958248"/>
            <a:chExt cx="10130690" cy="630774"/>
          </a:xfrm>
        </p:grpSpPr>
        <p:pic>
          <p:nvPicPr>
            <p:cNvPr id="42" name="Google Shape;193;p14" descr="矢印: 直線 単色塗りつぶし">
              <a:extLst>
                <a:ext uri="{FF2B5EF4-FFF2-40B4-BE49-F238E27FC236}">
                  <a16:creationId xmlns:a16="http://schemas.microsoft.com/office/drawing/2014/main" id="{50F35EEB-3FD4-416E-B0DA-33AE6137B7B8}"/>
                </a:ext>
              </a:extLst>
            </p:cNvPr>
            <p:cNvPicPr preferRelativeResize="0"/>
            <p:nvPr/>
          </p:nvPicPr>
          <p:blipFill rotWithShape="1">
            <a:blip r:embed="rId4">
              <a:alphaModFix/>
            </a:blip>
            <a:srcRect/>
            <a:stretch/>
          </p:blipFill>
          <p:spPr>
            <a:xfrm rot="10800000">
              <a:off x="1030655" y="3958248"/>
              <a:ext cx="544093" cy="630774"/>
            </a:xfrm>
            <a:prstGeom prst="rect">
              <a:avLst/>
            </a:prstGeom>
            <a:noFill/>
            <a:ln>
              <a:noFill/>
            </a:ln>
          </p:spPr>
        </p:pic>
        <p:sp>
          <p:nvSpPr>
            <p:cNvPr id="43" name="내용 개체 틀 36">
              <a:extLst>
                <a:ext uri="{FF2B5EF4-FFF2-40B4-BE49-F238E27FC236}">
                  <a16:creationId xmlns:a16="http://schemas.microsoft.com/office/drawing/2014/main" id="{BF659C7D-A37C-4471-AD67-8C3735FE8690}"/>
                </a:ext>
              </a:extLst>
            </p:cNvPr>
            <p:cNvSpPr txBox="1">
              <a:spLocks/>
            </p:cNvSpPr>
            <p:nvPr/>
          </p:nvSpPr>
          <p:spPr>
            <a:xfrm>
              <a:off x="1650948" y="4093044"/>
              <a:ext cx="9510397" cy="360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i="0" dirty="0">
                  <a:solidFill>
                    <a:schemeClr val="tx1"/>
                  </a:solidFill>
                </a:rPr>
                <a:t>生徒が記入したキャリアパスポートを基にした教員の関わり方の重要性。</a:t>
              </a:r>
              <a:endParaRPr lang="ko-KR" altLang="en-US" sz="1800" i="0" dirty="0">
                <a:solidFill>
                  <a:schemeClr val="tx1"/>
                </a:solidFill>
              </a:endParaRPr>
            </a:p>
          </p:txBody>
        </p:sp>
      </p:grpSp>
      <p:sp>
        <p:nvSpPr>
          <p:cNvPr id="45" name="テキスト ボックス 44">
            <a:extLst>
              <a:ext uri="{FF2B5EF4-FFF2-40B4-BE49-F238E27FC236}">
                <a16:creationId xmlns:a16="http://schemas.microsoft.com/office/drawing/2014/main" id="{06297364-8B81-4319-8B75-9E6C3D2003DF}"/>
              </a:ext>
            </a:extLst>
          </p:cNvPr>
          <p:cNvSpPr txBox="1"/>
          <p:nvPr/>
        </p:nvSpPr>
        <p:spPr>
          <a:xfrm>
            <a:off x="3982872" y="3818617"/>
            <a:ext cx="6096000" cy="369332"/>
          </a:xfrm>
          <a:prstGeom prst="rect">
            <a:avLst/>
          </a:prstGeom>
          <a:noFill/>
        </p:spPr>
        <p:txBody>
          <a:bodyPr wrap="square">
            <a:spAutoFit/>
          </a:bodyPr>
          <a:lstStyle/>
          <a:p>
            <a:r>
              <a:rPr lang="en-US" altLang="ja-JP" sz="1800" dirty="0">
                <a:effectLst/>
                <a:latin typeface="游明朝" panose="02020400000000000000" pitchFamily="18" charset="-128"/>
                <a:cs typeface="Times New Roman" panose="02020603050405020304" pitchFamily="18" charset="0"/>
              </a:rPr>
              <a:t>+</a:t>
            </a:r>
            <a:endParaRPr lang="ja-JP" altLang="en-US" dirty="0"/>
          </a:p>
        </p:txBody>
      </p:sp>
      <p:sp>
        <p:nvSpPr>
          <p:cNvPr id="46" name="내용 개체 틀 36">
            <a:extLst>
              <a:ext uri="{FF2B5EF4-FFF2-40B4-BE49-F238E27FC236}">
                <a16:creationId xmlns:a16="http://schemas.microsoft.com/office/drawing/2014/main" id="{369B9FA7-6EF7-45FF-A589-7F1DF97B29FF}"/>
              </a:ext>
            </a:extLst>
          </p:cNvPr>
          <p:cNvSpPr txBox="1">
            <a:spLocks/>
          </p:cNvSpPr>
          <p:nvPr/>
        </p:nvSpPr>
        <p:spPr>
          <a:xfrm>
            <a:off x="5479811" y="3887644"/>
            <a:ext cx="6485275" cy="36001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i="0" dirty="0"/>
              <a:t>※</a:t>
            </a:r>
            <a:r>
              <a:rPr lang="ja-JP" altLang="en-US" sz="1100" i="0" dirty="0"/>
              <a:t>文部科学省 全国公立小中学校事務職員研究会（学校と教職員の業務実態の把握に関する調査研究）全体版</a:t>
            </a:r>
            <a:endParaRPr lang="ko-KR" altLang="en-US" sz="1100" i="0" dirty="0"/>
          </a:p>
        </p:txBody>
      </p:sp>
      <p:sp>
        <p:nvSpPr>
          <p:cNvPr id="47" name="내용 개체 틀 36">
            <a:extLst>
              <a:ext uri="{FF2B5EF4-FFF2-40B4-BE49-F238E27FC236}">
                <a16:creationId xmlns:a16="http://schemas.microsoft.com/office/drawing/2014/main" id="{44583B2B-DD65-4E80-BAA1-591094E15D20}"/>
              </a:ext>
            </a:extLst>
          </p:cNvPr>
          <p:cNvSpPr txBox="1">
            <a:spLocks/>
          </p:cNvSpPr>
          <p:nvPr/>
        </p:nvSpPr>
        <p:spPr>
          <a:xfrm>
            <a:off x="4854017" y="5644733"/>
            <a:ext cx="6485275" cy="3600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100" i="0" dirty="0"/>
              <a:t>※</a:t>
            </a:r>
            <a:r>
              <a:rPr lang="ja-JP" altLang="en-US" sz="1100" i="0" dirty="0"/>
              <a:t>文部科学省 国立教育政策研究所 </a:t>
            </a:r>
            <a:r>
              <a:rPr lang="en-US" altLang="ja-JP" sz="1100" i="0" dirty="0"/>
              <a:t>【</a:t>
            </a:r>
            <a:r>
              <a:rPr lang="ja-JP" altLang="en-US" sz="1100" i="0" dirty="0"/>
              <a:t>参考資料</a:t>
            </a:r>
            <a:r>
              <a:rPr lang="en-US" altLang="ja-JP" sz="1100" i="0" dirty="0"/>
              <a:t>】</a:t>
            </a:r>
            <a:r>
              <a:rPr lang="ja-JP" altLang="en-US" sz="1100" i="0" dirty="0"/>
              <a:t>キャリア教育リーフレットシリーズ</a:t>
            </a:r>
            <a:endParaRPr lang="ko-KR" altLang="en-US" sz="1100" i="0" dirty="0"/>
          </a:p>
        </p:txBody>
      </p:sp>
    </p:spTree>
    <p:extLst>
      <p:ext uri="{BB962C8B-B14F-4D97-AF65-F5344CB8AC3E}">
        <p14:creationId xmlns:p14="http://schemas.microsoft.com/office/powerpoint/2010/main" val="101286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5.</a:t>
            </a:r>
            <a:r>
              <a:rPr lang="ja-JP" altLang="en-US" sz="1800" b="1" i="0" dirty="0">
                <a:solidFill>
                  <a:schemeClr val="tx1"/>
                </a:solidFill>
              </a:rPr>
              <a:t> 校務の業務負担の軽減について</a:t>
            </a:r>
            <a:endParaRPr lang="ko-KR" altLang="en-US" sz="1800" b="1" i="0" dirty="0">
              <a:solidFill>
                <a:schemeClr val="tx1"/>
              </a:solidFill>
            </a:endParaRPr>
          </a:p>
        </p:txBody>
      </p:sp>
      <p:sp>
        <p:nvSpPr>
          <p:cNvPr id="9" name="내용 개체 틀 36">
            <a:extLst>
              <a:ext uri="{FF2B5EF4-FFF2-40B4-BE49-F238E27FC236}">
                <a16:creationId xmlns:a16="http://schemas.microsoft.com/office/drawing/2014/main" id="{205D0DC1-F0FC-4032-B2AD-E14598A64201}"/>
              </a:ext>
            </a:extLst>
          </p:cNvPr>
          <p:cNvSpPr txBox="1">
            <a:spLocks/>
          </p:cNvSpPr>
          <p:nvPr/>
        </p:nvSpPr>
        <p:spPr>
          <a:xfrm>
            <a:off x="911424" y="1623979"/>
            <a:ext cx="10232826" cy="25479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i="0" dirty="0">
                <a:solidFill>
                  <a:schemeClr val="tx1"/>
                </a:solidFill>
              </a:rPr>
              <a:t>上記の事から、</a:t>
            </a:r>
            <a:endParaRPr lang="en-US" altLang="ja-JP" sz="1800" i="0" dirty="0">
              <a:solidFill>
                <a:schemeClr val="tx1"/>
              </a:solidFill>
            </a:endParaRPr>
          </a:p>
          <a:p>
            <a:r>
              <a:rPr lang="ja-JP" altLang="en-US" sz="1800" b="1" i="0" u="sng" dirty="0">
                <a:solidFill>
                  <a:schemeClr val="tx1"/>
                </a:solidFill>
              </a:rPr>
              <a:t>効果的学びの実現</a:t>
            </a:r>
            <a:r>
              <a:rPr lang="ja-JP" altLang="en-US" sz="1800" b="1" i="0" dirty="0">
                <a:solidFill>
                  <a:schemeClr val="tx1"/>
                </a:solidFill>
              </a:rPr>
              <a:t> に加え</a:t>
            </a:r>
            <a:r>
              <a:rPr lang="en-US" altLang="ja-JP" sz="1800" b="1" i="0" dirty="0">
                <a:solidFill>
                  <a:schemeClr val="tx1"/>
                </a:solidFill>
              </a:rPr>
              <a:t>, </a:t>
            </a:r>
            <a:r>
              <a:rPr lang="ja-JP" altLang="en-US" sz="1800" b="1" i="0" dirty="0">
                <a:solidFill>
                  <a:schemeClr val="tx1"/>
                </a:solidFill>
              </a:rPr>
              <a:t> </a:t>
            </a:r>
            <a:r>
              <a:rPr lang="ja-JP" altLang="en-US" sz="1800" b="1" i="0" u="sng" dirty="0">
                <a:solidFill>
                  <a:schemeClr val="tx1"/>
                </a:solidFill>
              </a:rPr>
              <a:t>校務の業務負担の軽減</a:t>
            </a:r>
            <a:r>
              <a:rPr lang="ja-JP" altLang="en-US" sz="1800" b="1" i="0" dirty="0">
                <a:solidFill>
                  <a:schemeClr val="tx1"/>
                </a:solidFill>
              </a:rPr>
              <a:t>　</a:t>
            </a:r>
            <a:r>
              <a:rPr lang="ja-JP" altLang="en-US" sz="1800" i="0" dirty="0">
                <a:solidFill>
                  <a:schemeClr val="tx1"/>
                </a:solidFill>
              </a:rPr>
              <a:t>を実現させる必要があると言える。</a:t>
            </a:r>
            <a:endParaRPr lang="en-US" altLang="ja-JP" sz="1800" i="0" dirty="0">
              <a:solidFill>
                <a:schemeClr val="tx1"/>
              </a:solidFill>
            </a:endParaRPr>
          </a:p>
          <a:p>
            <a:endParaRPr lang="en-US" altLang="ko-KR" sz="1800" i="0" dirty="0">
              <a:solidFill>
                <a:schemeClr val="tx1"/>
              </a:solidFill>
            </a:endParaRPr>
          </a:p>
          <a:p>
            <a:endParaRPr lang="en-US" altLang="ko-KR" sz="1800" i="0" dirty="0">
              <a:solidFill>
                <a:schemeClr val="tx1"/>
              </a:solidFill>
            </a:endParaRPr>
          </a:p>
          <a:p>
            <a:r>
              <a:rPr lang="ja-JP" altLang="en-US" sz="1800" b="1" i="0" u="sng" dirty="0">
                <a:solidFill>
                  <a:schemeClr val="tx1"/>
                </a:solidFill>
                <a:effectLst>
                  <a:outerShdw blurRad="38100" dist="38100" dir="2700000" algn="tl">
                    <a:srgbClr val="000000">
                      <a:alpha val="43137"/>
                    </a:srgbClr>
                  </a:outerShdw>
                </a:effectLst>
              </a:rPr>
              <a:t>目的：校務の業務負担の軽減　</a:t>
            </a:r>
            <a:r>
              <a:rPr lang="ja-JP" altLang="en-US" sz="1800" i="0" dirty="0">
                <a:solidFill>
                  <a:schemeClr val="tx1"/>
                </a:solidFill>
              </a:rPr>
              <a:t>→　</a:t>
            </a:r>
            <a:r>
              <a:rPr lang="ja-JP" altLang="en-US" sz="1800" b="1" i="0" u="sng" dirty="0">
                <a:solidFill>
                  <a:schemeClr val="tx1"/>
                </a:solidFill>
                <a:effectLst>
                  <a:outerShdw blurRad="38100" dist="38100" dir="2700000" algn="tl">
                    <a:srgbClr val="000000">
                      <a:alpha val="43137"/>
                    </a:srgbClr>
                  </a:outerShdw>
                </a:effectLst>
              </a:rPr>
              <a:t>目標：</a:t>
            </a:r>
            <a:r>
              <a:rPr lang="en-US" altLang="ja-JP" sz="1800" b="1" i="0" u="sng" dirty="0">
                <a:solidFill>
                  <a:schemeClr val="tx1"/>
                </a:solidFill>
                <a:effectLst>
                  <a:outerShdw blurRad="38100" dist="38100" dir="2700000" algn="tl">
                    <a:srgbClr val="000000">
                      <a:alpha val="43137"/>
                    </a:srgbClr>
                  </a:outerShdw>
                </a:effectLst>
              </a:rPr>
              <a:t>?</a:t>
            </a:r>
          </a:p>
          <a:p>
            <a:r>
              <a:rPr lang="ja-JP" altLang="en-US" sz="1800" b="1" i="0" dirty="0">
                <a:solidFill>
                  <a:schemeClr val="tx1"/>
                </a:solidFill>
              </a:rPr>
              <a:t>　→</a:t>
            </a:r>
            <a:r>
              <a:rPr lang="ja-JP" altLang="en-US" sz="1800" b="1" i="0" u="sng" dirty="0">
                <a:solidFill>
                  <a:schemeClr val="tx1"/>
                </a:solidFill>
              </a:rPr>
              <a:t>問題点：「どう実現するのか？」</a:t>
            </a:r>
            <a:endParaRPr lang="ko-KR" altLang="en-US" sz="1800" b="1" i="0" u="sng" dirty="0">
              <a:solidFill>
                <a:schemeClr val="tx1"/>
              </a:solidFill>
            </a:endParaRPr>
          </a:p>
        </p:txBody>
      </p:sp>
      <p:pic>
        <p:nvPicPr>
          <p:cNvPr id="13" name="Google Shape;193;p14" descr="矢印: 直線 単色塗りつぶし">
            <a:extLst>
              <a:ext uri="{FF2B5EF4-FFF2-40B4-BE49-F238E27FC236}">
                <a16:creationId xmlns:a16="http://schemas.microsoft.com/office/drawing/2014/main" id="{573648A9-D516-4C11-9C8E-361586FCA6BB}"/>
              </a:ext>
            </a:extLst>
          </p:cNvPr>
          <p:cNvPicPr preferRelativeResize="0"/>
          <p:nvPr/>
        </p:nvPicPr>
        <p:blipFill rotWithShape="1">
          <a:blip r:embed="rId2">
            <a:alphaModFix/>
          </a:blip>
          <a:srcRect/>
          <a:stretch/>
        </p:blipFill>
        <p:spPr>
          <a:xfrm rot="16200000">
            <a:off x="4915673" y="2498395"/>
            <a:ext cx="478274" cy="555426"/>
          </a:xfrm>
          <a:prstGeom prst="rect">
            <a:avLst/>
          </a:prstGeom>
          <a:noFill/>
          <a:ln>
            <a:noFill/>
          </a:ln>
        </p:spPr>
      </p:pic>
      <p:sp>
        <p:nvSpPr>
          <p:cNvPr id="14" name="내용 개체 틀 36">
            <a:extLst>
              <a:ext uri="{FF2B5EF4-FFF2-40B4-BE49-F238E27FC236}">
                <a16:creationId xmlns:a16="http://schemas.microsoft.com/office/drawing/2014/main" id="{5A10866F-1C8D-4DE8-BF65-68E108FF9DE3}"/>
              </a:ext>
            </a:extLst>
          </p:cNvPr>
          <p:cNvSpPr txBox="1">
            <a:spLocks/>
          </p:cNvSpPr>
          <p:nvPr/>
        </p:nvSpPr>
        <p:spPr>
          <a:xfrm>
            <a:off x="1357804" y="4210279"/>
            <a:ext cx="9510397" cy="15999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1pPr>
            <a:lvl2pPr marL="742950" indent="-28575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2pPr>
            <a:lvl3pPr marL="11430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3pPr>
            <a:lvl4pPr marL="16002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4pPr>
            <a:lvl5pPr marL="2057400" indent="-228600" algn="l" defTabSz="457200" rtl="0" eaLnBrk="1" latinLnBrk="0" hangingPunct="1">
              <a:spcBef>
                <a:spcPts val="1000"/>
              </a:spcBef>
              <a:spcAft>
                <a:spcPts val="0"/>
              </a:spcAft>
              <a:buClr>
                <a:schemeClr val="accent1"/>
              </a:buClr>
              <a:buFont typeface="Wingdings 3" charset="2"/>
              <a:buNone/>
              <a:defRPr kumimoji="1" sz="1600" i="1" kern="1200" baseline="0">
                <a:solidFill>
                  <a:schemeClr val="tx1">
                    <a:lumMod val="65000"/>
                    <a:lumOff val="35000"/>
                  </a:schemeClr>
                </a:solidFill>
                <a:latin typeface="+mj-lt"/>
                <a:ea typeface="맑은 고딕" pitchFamily="50" charset="-127"/>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i="0" u="sng" dirty="0">
                <a:solidFill>
                  <a:schemeClr val="tx1"/>
                </a:solidFill>
              </a:rPr>
              <a:t>解決策：生徒が記入した文章から重要となり得る部分を分析する機能を付ける事</a:t>
            </a:r>
            <a:endParaRPr lang="en-US" altLang="ja-JP" sz="1800" b="1" i="0" u="sng" dirty="0">
              <a:solidFill>
                <a:schemeClr val="tx1"/>
              </a:solidFill>
            </a:endParaRPr>
          </a:p>
          <a:p>
            <a:r>
              <a:rPr lang="ja-JP" altLang="en-US" sz="1800" b="1" i="0" dirty="0">
                <a:solidFill>
                  <a:schemeClr val="tx1"/>
                </a:solidFill>
              </a:rPr>
              <a:t>→ポジティブ・ネガティブ分析</a:t>
            </a:r>
            <a:r>
              <a:rPr lang="ja-JP" altLang="en-US" sz="1800" i="0" dirty="0">
                <a:solidFill>
                  <a:schemeClr val="tx1"/>
                </a:solidFill>
              </a:rPr>
              <a:t>を用いて要点となり得る</a:t>
            </a:r>
            <a:endParaRPr lang="en-US" altLang="ja-JP" sz="1800" i="0" dirty="0">
              <a:solidFill>
                <a:schemeClr val="tx1"/>
              </a:solidFill>
            </a:endParaRPr>
          </a:p>
          <a:p>
            <a:r>
              <a:rPr lang="ja-JP" altLang="en-US" sz="1800" b="1" i="0" dirty="0">
                <a:solidFill>
                  <a:schemeClr val="tx1"/>
                </a:solidFill>
              </a:rPr>
              <a:t>　</a:t>
            </a:r>
            <a:r>
              <a:rPr lang="ja-JP" altLang="en-US" sz="1800" i="0" dirty="0">
                <a:solidFill>
                  <a:schemeClr val="tx1"/>
                </a:solidFill>
              </a:rPr>
              <a:t>ポジティブ</a:t>
            </a:r>
            <a:r>
              <a:rPr lang="en-US" altLang="ja-JP" sz="1800" i="0" dirty="0">
                <a:solidFill>
                  <a:schemeClr val="tx1"/>
                </a:solidFill>
              </a:rPr>
              <a:t>(</a:t>
            </a:r>
            <a:r>
              <a:rPr lang="ja-JP" altLang="en-US" sz="1800" i="0" dirty="0">
                <a:solidFill>
                  <a:schemeClr val="tx1"/>
                </a:solidFill>
              </a:rPr>
              <a:t>前向き</a:t>
            </a:r>
            <a:r>
              <a:rPr lang="en-US" altLang="ja-JP" sz="1800" i="0" dirty="0">
                <a:solidFill>
                  <a:schemeClr val="tx1"/>
                </a:solidFill>
              </a:rPr>
              <a:t>)</a:t>
            </a:r>
            <a:r>
              <a:rPr lang="ja-JP" altLang="en-US" sz="1800" i="0" dirty="0">
                <a:solidFill>
                  <a:schemeClr val="tx1"/>
                </a:solidFill>
              </a:rPr>
              <a:t>な部分</a:t>
            </a:r>
            <a:r>
              <a:rPr lang="en-US" altLang="ja-JP" sz="1800" i="0" dirty="0">
                <a:solidFill>
                  <a:schemeClr val="tx1"/>
                </a:solidFill>
              </a:rPr>
              <a:t>,</a:t>
            </a:r>
            <a:r>
              <a:rPr lang="ja-JP" altLang="en-US" sz="1800" i="0" dirty="0">
                <a:solidFill>
                  <a:schemeClr val="tx1"/>
                </a:solidFill>
              </a:rPr>
              <a:t>ネガティブ</a:t>
            </a:r>
            <a:r>
              <a:rPr lang="en-US" altLang="ja-JP" sz="1800" i="0" dirty="0">
                <a:solidFill>
                  <a:schemeClr val="tx1"/>
                </a:solidFill>
              </a:rPr>
              <a:t>(</a:t>
            </a:r>
            <a:r>
              <a:rPr lang="ja-JP" altLang="en-US" sz="1800" i="0" dirty="0">
                <a:solidFill>
                  <a:schemeClr val="tx1"/>
                </a:solidFill>
              </a:rPr>
              <a:t>後ろ向き</a:t>
            </a:r>
            <a:r>
              <a:rPr lang="en-US" altLang="ja-JP" sz="1800" i="0" dirty="0">
                <a:solidFill>
                  <a:schemeClr val="tx1"/>
                </a:solidFill>
              </a:rPr>
              <a:t>)</a:t>
            </a:r>
            <a:r>
              <a:rPr lang="ja-JP" altLang="en-US" sz="1800" i="0" dirty="0">
                <a:solidFill>
                  <a:schemeClr val="tx1"/>
                </a:solidFill>
              </a:rPr>
              <a:t>な部分を可視化する</a:t>
            </a:r>
            <a:endParaRPr lang="en-US" altLang="ja-JP" sz="1800" i="0" dirty="0">
              <a:solidFill>
                <a:schemeClr val="tx1"/>
              </a:solidFill>
            </a:endParaRPr>
          </a:p>
          <a:p>
            <a:r>
              <a:rPr lang="ja-JP" altLang="en-US" sz="1800" b="1" i="0" dirty="0">
                <a:solidFill>
                  <a:schemeClr val="tx1"/>
                </a:solidFill>
              </a:rPr>
              <a:t>　＝</a:t>
            </a:r>
            <a:r>
              <a:rPr lang="ja-JP" altLang="en-US" sz="1800" b="1" i="0" u="sng" dirty="0">
                <a:solidFill>
                  <a:schemeClr val="tx1"/>
                </a:solidFill>
                <a:effectLst>
                  <a:outerShdw blurRad="38100" dist="38100" dir="2700000" algn="tl">
                    <a:srgbClr val="000000">
                      <a:alpha val="43137"/>
                    </a:srgbClr>
                  </a:outerShdw>
                </a:effectLst>
              </a:rPr>
              <a:t>校務の業務負担の軽減</a:t>
            </a:r>
            <a:r>
              <a:rPr lang="ja-JP" altLang="en-US" sz="1800" b="1" i="0" dirty="0">
                <a:solidFill>
                  <a:schemeClr val="tx1"/>
                </a:solidFill>
              </a:rPr>
              <a:t>　</a:t>
            </a:r>
            <a:r>
              <a:rPr lang="ja-JP" altLang="en-US" sz="1800" i="0" dirty="0">
                <a:solidFill>
                  <a:schemeClr val="tx1"/>
                </a:solidFill>
              </a:rPr>
              <a:t>が実現するのではないか？</a:t>
            </a:r>
            <a:endParaRPr lang="en-US" altLang="ja-JP" sz="1800" i="0" dirty="0">
              <a:solidFill>
                <a:schemeClr val="tx1"/>
              </a:solidFill>
            </a:endParaRPr>
          </a:p>
          <a:p>
            <a:endParaRPr lang="ko-KR" altLang="en-US" sz="1800" i="0" dirty="0">
              <a:solidFill>
                <a:schemeClr val="tx1"/>
              </a:solidFill>
            </a:endParaRPr>
          </a:p>
        </p:txBody>
      </p:sp>
    </p:spTree>
    <p:extLst>
      <p:ext uri="{BB962C8B-B14F-4D97-AF65-F5344CB8AC3E}">
        <p14:creationId xmlns:p14="http://schemas.microsoft.com/office/powerpoint/2010/main" val="414450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ja-JP" dirty="0">
                <a:solidFill>
                  <a:schemeClr val="tx1"/>
                </a:solidFill>
              </a:rPr>
              <a:t>1.</a:t>
            </a:r>
            <a:r>
              <a:rPr lang="ja-JP" altLang="en-US" dirty="0">
                <a:solidFill>
                  <a:schemeClr val="tx1"/>
                </a:solidFill>
              </a:rPr>
              <a:t>企画の背景</a:t>
            </a:r>
            <a:r>
              <a:rPr lang="en-US" altLang="ja-JP" dirty="0">
                <a:solidFill>
                  <a:schemeClr val="tx1"/>
                </a:solidFill>
              </a:rPr>
              <a:t>,</a:t>
            </a:r>
            <a:r>
              <a:rPr lang="ja-JP" altLang="en-US" dirty="0">
                <a:solidFill>
                  <a:schemeClr val="tx1"/>
                </a:solidFill>
              </a:rPr>
              <a:t>目的</a:t>
            </a:r>
            <a:r>
              <a:rPr lang="en-US" altLang="ja-JP" dirty="0">
                <a:solidFill>
                  <a:schemeClr val="tx1"/>
                </a:solidFill>
              </a:rPr>
              <a:t>,</a:t>
            </a:r>
            <a:r>
              <a:rPr lang="ja-JP" altLang="en-US" dirty="0">
                <a:solidFill>
                  <a:schemeClr val="tx1"/>
                </a:solidFill>
              </a:rPr>
              <a:t>目標について</a:t>
            </a:r>
            <a:endParaRPr lang="ko-KR" altLang="en-US" dirty="0">
              <a:solidFill>
                <a:schemeClr val="tx1"/>
              </a:solidFill>
            </a:endParaRPr>
          </a:p>
        </p:txBody>
      </p:sp>
      <p:sp>
        <p:nvSpPr>
          <p:cNvPr id="37" name="내용 개체 틀 36"/>
          <p:cNvSpPr>
            <a:spLocks noGrp="1"/>
          </p:cNvSpPr>
          <p:nvPr>
            <p:ph idx="1"/>
          </p:nvPr>
        </p:nvSpPr>
        <p:spPr>
          <a:xfrm>
            <a:off x="653274" y="1268760"/>
            <a:ext cx="7071501" cy="360015"/>
          </a:xfrm>
        </p:spPr>
        <p:txBody>
          <a:bodyPr>
            <a:noAutofit/>
          </a:bodyPr>
          <a:lstStyle/>
          <a:p>
            <a:r>
              <a:rPr lang="en-US" altLang="ko-KR" sz="1800" b="1" i="0" dirty="0">
                <a:solidFill>
                  <a:schemeClr val="tx1"/>
                </a:solidFill>
              </a:rPr>
              <a:t>6.</a:t>
            </a:r>
            <a:r>
              <a:rPr lang="ja-JP" altLang="en-US" sz="1800" b="1" i="0" dirty="0">
                <a:solidFill>
                  <a:schemeClr val="tx1"/>
                </a:solidFill>
              </a:rPr>
              <a:t>本企画の背景</a:t>
            </a:r>
            <a:r>
              <a:rPr lang="en-US" altLang="ja-JP" sz="1800" b="1" i="0" dirty="0">
                <a:solidFill>
                  <a:schemeClr val="tx1"/>
                </a:solidFill>
              </a:rPr>
              <a:t>,</a:t>
            </a:r>
            <a:r>
              <a:rPr lang="ja-JP" altLang="en-US" sz="1800" b="1" i="0" dirty="0">
                <a:solidFill>
                  <a:schemeClr val="tx1"/>
                </a:solidFill>
              </a:rPr>
              <a:t>目的</a:t>
            </a:r>
            <a:r>
              <a:rPr lang="en-US" altLang="ja-JP" sz="1800" b="1" i="0" dirty="0">
                <a:solidFill>
                  <a:schemeClr val="tx1"/>
                </a:solidFill>
              </a:rPr>
              <a:t>,</a:t>
            </a:r>
            <a:r>
              <a:rPr lang="ja-JP" altLang="en-US" sz="1800" b="1" i="0" dirty="0">
                <a:solidFill>
                  <a:schemeClr val="tx1"/>
                </a:solidFill>
              </a:rPr>
              <a:t>目的についてのまとめ</a:t>
            </a:r>
            <a:endParaRPr lang="ko-KR" altLang="en-US" sz="1800" b="1" i="0" dirty="0">
              <a:solidFill>
                <a:schemeClr val="tx1"/>
              </a:solidFill>
            </a:endParaRPr>
          </a:p>
        </p:txBody>
      </p:sp>
      <p:sp>
        <p:nvSpPr>
          <p:cNvPr id="26" name="テキスト ボックス 25">
            <a:extLst>
              <a:ext uri="{FF2B5EF4-FFF2-40B4-BE49-F238E27FC236}">
                <a16:creationId xmlns:a16="http://schemas.microsoft.com/office/drawing/2014/main" id="{AA17A193-5D08-4F45-AB9F-CC6D6D3F1134}"/>
              </a:ext>
            </a:extLst>
          </p:cNvPr>
          <p:cNvSpPr txBox="1"/>
          <p:nvPr/>
        </p:nvSpPr>
        <p:spPr>
          <a:xfrm>
            <a:off x="911424" y="2950725"/>
            <a:ext cx="9510396" cy="1200329"/>
          </a:xfrm>
          <a:prstGeom prst="rect">
            <a:avLst/>
          </a:prstGeom>
          <a:noFill/>
        </p:spPr>
        <p:txBody>
          <a:bodyPr wrap="square">
            <a:spAutoFit/>
          </a:bodyPr>
          <a:lstStyle/>
          <a:p>
            <a:r>
              <a:rPr lang="ja-JP" altLang="en-US" sz="1800" b="1" i="0" u="sng" dirty="0">
                <a:solidFill>
                  <a:schemeClr val="tx1"/>
                </a:solidFill>
                <a:effectLst>
                  <a:outerShdw blurRad="38100" dist="38100" dir="2700000" algn="tl">
                    <a:srgbClr val="000000">
                      <a:alpha val="43137"/>
                    </a:srgbClr>
                  </a:outerShdw>
                </a:effectLst>
              </a:rPr>
              <a:t>目的：校務の業務負担の軽減</a:t>
            </a:r>
            <a:r>
              <a:rPr lang="ja-JP" altLang="en-US" sz="1800" b="1" i="0" dirty="0">
                <a:solidFill>
                  <a:schemeClr val="tx1"/>
                </a:solidFill>
                <a:effectLst>
                  <a:outerShdw blurRad="38100" dist="38100" dir="2700000" algn="tl">
                    <a:srgbClr val="000000">
                      <a:alpha val="43137"/>
                    </a:srgbClr>
                  </a:outerShdw>
                </a:effectLst>
              </a:rPr>
              <a:t>　</a:t>
            </a:r>
            <a:r>
              <a:rPr lang="ja-JP" altLang="en-US" sz="1800" i="0" dirty="0">
                <a:solidFill>
                  <a:schemeClr val="tx1"/>
                </a:solidFill>
              </a:rPr>
              <a:t>→　</a:t>
            </a:r>
            <a:r>
              <a:rPr lang="ja-JP" altLang="en-US" sz="1800" b="1" i="0" u="sng" dirty="0">
                <a:solidFill>
                  <a:schemeClr val="tx1"/>
                </a:solidFill>
                <a:effectLst>
                  <a:outerShdw blurRad="38100" dist="38100" dir="2700000" algn="tl">
                    <a:srgbClr val="000000">
                      <a:alpha val="43137"/>
                    </a:srgbClr>
                  </a:outerShdw>
                </a:effectLst>
              </a:rPr>
              <a:t>目標：ポジティブ・ネガティブ分析機能の作成</a:t>
            </a:r>
            <a:endParaRPr lang="en-US" altLang="ja-JP" sz="1800" b="1" i="0" u="sng" dirty="0">
              <a:solidFill>
                <a:schemeClr val="tx1"/>
              </a:solidFill>
              <a:effectLst>
                <a:outerShdw blurRad="38100" dist="38100" dir="2700000" algn="tl">
                  <a:srgbClr val="000000">
                    <a:alpha val="43137"/>
                  </a:srgbClr>
                </a:outerShdw>
              </a:effectLst>
            </a:endParaRPr>
          </a:p>
          <a:p>
            <a:endParaRPr lang="en-US" altLang="ja-JP" b="1" u="sng" dirty="0">
              <a:effectLst>
                <a:outerShdw blurRad="38100" dist="38100" dir="2700000" algn="tl">
                  <a:srgbClr val="000000">
                    <a:alpha val="43137"/>
                  </a:srgbClr>
                </a:outerShdw>
              </a:effectLst>
            </a:endParaRPr>
          </a:p>
          <a:p>
            <a:endParaRPr lang="en-US" altLang="ja-JP" sz="1800" b="1" i="0" u="sng" dirty="0">
              <a:solidFill>
                <a:schemeClr val="tx1"/>
              </a:solidFill>
              <a:effectLst>
                <a:outerShdw blurRad="38100" dist="38100" dir="2700000" algn="tl">
                  <a:srgbClr val="000000">
                    <a:alpha val="43137"/>
                  </a:srgbClr>
                </a:outerShdw>
              </a:effectLst>
            </a:endParaRPr>
          </a:p>
          <a:p>
            <a:r>
              <a:rPr lang="ja-JP" altLang="en-US" sz="1800" b="1" i="0" u="sng" dirty="0">
                <a:solidFill>
                  <a:schemeClr val="tx1"/>
                </a:solidFill>
                <a:effectLst>
                  <a:outerShdw blurRad="38100" dist="38100" dir="2700000" algn="tl">
                    <a:srgbClr val="000000">
                      <a:alpha val="43137"/>
                    </a:srgbClr>
                  </a:outerShdw>
                </a:effectLst>
              </a:rPr>
              <a:t>目的：効果的な学びの実現</a:t>
            </a:r>
            <a:r>
              <a:rPr lang="ja-JP" altLang="en-US" sz="1800" b="1" i="0" dirty="0">
                <a:solidFill>
                  <a:schemeClr val="tx1"/>
                </a:solidFill>
              </a:rPr>
              <a:t>　　→　</a:t>
            </a:r>
            <a:r>
              <a:rPr lang="ja-JP" altLang="en-US" sz="1800" b="1" i="0" u="sng" dirty="0">
                <a:solidFill>
                  <a:schemeClr val="tx1"/>
                </a:solidFill>
                <a:effectLst>
                  <a:outerShdw blurRad="38100" dist="38100" dir="2700000" algn="tl">
                    <a:srgbClr val="000000">
                      <a:alpha val="43137"/>
                    </a:srgbClr>
                  </a:outerShdw>
                </a:effectLst>
              </a:rPr>
              <a:t>目標：</a:t>
            </a:r>
            <a:r>
              <a:rPr lang="en-US" altLang="ja-JP" sz="1800" b="1" i="0" u="sng" dirty="0">
                <a:solidFill>
                  <a:schemeClr val="tx1"/>
                </a:solidFill>
                <a:effectLst>
                  <a:outerShdw blurRad="38100" dist="38100" dir="2700000" algn="tl">
                    <a:srgbClr val="000000">
                      <a:alpha val="43137"/>
                    </a:srgbClr>
                  </a:outerShdw>
                </a:effectLst>
              </a:rPr>
              <a:t>GIGA</a:t>
            </a:r>
            <a:r>
              <a:rPr lang="ja-JP" altLang="en-US" sz="1800" b="1" i="0" u="sng" dirty="0">
                <a:solidFill>
                  <a:schemeClr val="tx1"/>
                </a:solidFill>
                <a:effectLst>
                  <a:outerShdw blurRad="38100" dist="38100" dir="2700000" algn="tl">
                    <a:srgbClr val="000000">
                      <a:alpha val="43137"/>
                    </a:srgbClr>
                  </a:outerShdw>
                </a:effectLst>
              </a:rPr>
              <a:t>スクール構想の促進</a:t>
            </a:r>
            <a:endParaRPr lang="ja-JP" altLang="en-US" dirty="0">
              <a:effectLst>
                <a:outerShdw blurRad="38100" dist="38100" dir="2700000" algn="tl">
                  <a:srgbClr val="000000">
                    <a:alpha val="43137"/>
                  </a:srgbClr>
                </a:outerShdw>
              </a:effectLst>
            </a:endParaRPr>
          </a:p>
        </p:txBody>
      </p:sp>
      <p:sp>
        <p:nvSpPr>
          <p:cNvPr id="28" name="テキスト ボックス 27">
            <a:extLst>
              <a:ext uri="{FF2B5EF4-FFF2-40B4-BE49-F238E27FC236}">
                <a16:creationId xmlns:a16="http://schemas.microsoft.com/office/drawing/2014/main" id="{82E0B8BF-9813-4D78-BC46-2D29A5F1984D}"/>
              </a:ext>
            </a:extLst>
          </p:cNvPr>
          <p:cNvSpPr txBox="1"/>
          <p:nvPr/>
        </p:nvSpPr>
        <p:spPr>
          <a:xfrm>
            <a:off x="911424" y="2047549"/>
            <a:ext cx="10344150" cy="369332"/>
          </a:xfrm>
          <a:prstGeom prst="rect">
            <a:avLst/>
          </a:prstGeom>
          <a:noFill/>
        </p:spPr>
        <p:txBody>
          <a:bodyPr wrap="square">
            <a:spAutoFit/>
          </a:bodyPr>
          <a:lstStyle/>
          <a:p>
            <a:r>
              <a:rPr lang="ja-JP" altLang="en-US" sz="1800" b="1" i="0" u="sng" dirty="0">
                <a:solidFill>
                  <a:schemeClr val="tx1"/>
                </a:solidFill>
                <a:effectLst>
                  <a:outerShdw blurRad="38100" dist="38100" dir="2700000" algn="tl">
                    <a:srgbClr val="000000">
                      <a:alpha val="43137"/>
                    </a:srgbClr>
                  </a:outerShdw>
                </a:effectLst>
              </a:rPr>
              <a:t>背景：キャリアパスポートを電子化する事で</a:t>
            </a:r>
            <a:r>
              <a:rPr lang="en-US" altLang="ja-JP" sz="1800" b="1" i="0" u="sng" dirty="0">
                <a:solidFill>
                  <a:schemeClr val="tx1"/>
                </a:solidFill>
                <a:effectLst>
                  <a:outerShdw blurRad="38100" dist="38100" dir="2700000" algn="tl">
                    <a:srgbClr val="000000">
                      <a:alpha val="43137"/>
                    </a:srgbClr>
                  </a:outerShdw>
                </a:effectLst>
              </a:rPr>
              <a:t>GIGA</a:t>
            </a:r>
            <a:r>
              <a:rPr lang="ja-JP" altLang="en-US" sz="1800" b="1" i="0" u="sng" dirty="0">
                <a:solidFill>
                  <a:schemeClr val="tx1"/>
                </a:solidFill>
                <a:effectLst>
                  <a:outerShdw blurRad="38100" dist="38100" dir="2700000" algn="tl">
                    <a:srgbClr val="000000">
                      <a:alpha val="43137"/>
                    </a:srgbClr>
                  </a:outerShdw>
                </a:effectLst>
              </a:rPr>
              <a:t>スクール構想の促進が可能なのではないか？</a:t>
            </a:r>
            <a:endParaRPr lang="en-US" altLang="ja-JP" sz="1800" b="1" i="0" u="sng"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0689142"/>
      </p:ext>
    </p:extLst>
  </p:cSld>
  <p:clrMapOvr>
    <a:masterClrMapping/>
  </p:clrMapOvr>
</p:sld>
</file>

<file path=ppt/theme/theme1.xml><?xml version="1.0" encoding="utf-8"?>
<a:theme xmlns:a="http://schemas.openxmlformats.org/drawingml/2006/main" name="ウィスプ">
  <a:themeElements>
    <a:clrScheme name="赤味がかったオレンジ">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2559</TotalTime>
  <Words>1879</Words>
  <Application>Microsoft Office PowerPoint</Application>
  <PresentationFormat>ワイド画面</PresentationFormat>
  <Paragraphs>266</Paragraphs>
  <Slides>32</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32</vt:i4>
      </vt:variant>
    </vt:vector>
  </HeadingPairs>
  <TitlesOfParts>
    <vt:vector size="40" baseType="lpstr">
      <vt:lpstr>굴림체</vt:lpstr>
      <vt:lpstr>Microsoft YaHei</vt:lpstr>
      <vt:lpstr>游ゴシック</vt:lpstr>
      <vt:lpstr>游明朝</vt:lpstr>
      <vt:lpstr>Arial</vt:lpstr>
      <vt:lpstr>Century Gothic</vt:lpstr>
      <vt:lpstr>Wingdings 3</vt:lpstr>
      <vt:lpstr>ウィスプ</vt:lpstr>
      <vt:lpstr>キャリアパスポートを用いた 自己分析補助webアプリケーション開発プロジェクト</vt:lpstr>
      <vt:lpstr>PowerPoint プレゼンテーション</vt:lpstr>
      <vt:lpstr>PowerPoint プレゼンテーション</vt:lpstr>
      <vt:lpstr>1.企画の背景,目的,目標について</vt:lpstr>
      <vt:lpstr>1.企画の背景,目的,目標について</vt:lpstr>
      <vt:lpstr>1.企画の背景,目的,目標について</vt:lpstr>
      <vt:lpstr>1.企画の背景,目的,目標について</vt:lpstr>
      <vt:lpstr>1.企画の背景,目的,目標について</vt:lpstr>
      <vt:lpstr>1.企画の背景,目的,目標について</vt:lpstr>
      <vt:lpstr>PowerPoint プレゼンテーション</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2. クライアント,エンドユーザーについて</vt:lpstr>
      <vt:lpstr>PowerPoint プレゼンテーション</vt:lpstr>
      <vt:lpstr>4. システムについて</vt:lpstr>
      <vt:lpstr>4. システムについて</vt:lpstr>
      <vt:lpstr>4. システムについて</vt:lpstr>
      <vt:lpstr>4. システムについて</vt:lpstr>
      <vt:lpstr>4. システムについて</vt:lpstr>
      <vt:lpstr>PowerPoint プレゼンテーション</vt:lpstr>
      <vt:lpstr>5. 成果物について</vt:lpstr>
      <vt:lpstr>5. 成果物について</vt:lpstr>
      <vt:lpstr>5. 成果物について</vt:lpstr>
      <vt:lpstr>5. 成果物について</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小泉 悠翔</dc:creator>
  <cp:lastModifiedBy>小泉 悠翔</cp:lastModifiedBy>
  <cp:revision>7</cp:revision>
  <dcterms:created xsi:type="dcterms:W3CDTF">2021-11-20T09:53:32Z</dcterms:created>
  <dcterms:modified xsi:type="dcterms:W3CDTF">2021-12-17T17:33:22Z</dcterms:modified>
</cp:coreProperties>
</file>