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入学者数の比較</a:t>
            </a:r>
            <a:endParaRPr lang="ja-JP" altLang="en-US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6.5012077294685985E-2"/>
          <c:y val="2.7000691492343992E-2"/>
        </c:manualLayout>
      </c:layout>
      <c:overlay val="0"/>
      <c:spPr>
        <a:solidFill>
          <a:schemeClr val="bg2">
            <a:lumMod val="40000"/>
            <a:lumOff val="60000"/>
          </a:schemeClr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6.1082011487694474E-2"/>
          <c:y val="0.17319769924252118"/>
          <c:w val="0.92563296435771614"/>
          <c:h val="0.694154230107375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健康栄養学部</c:v>
                </c:pt>
              </c:strCache>
            </c:strRef>
          </c:tx>
          <c:spPr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2015年</c:v>
                </c:pt>
                <c:pt idx="1">
                  <c:v>2016年</c:v>
                </c:pt>
                <c:pt idx="2">
                  <c:v>2017年</c:v>
                </c:pt>
                <c:pt idx="3">
                  <c:v>2018年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104</c:v>
                </c:pt>
                <c:pt idx="1">
                  <c:v>107</c:v>
                </c:pt>
                <c:pt idx="2">
                  <c:v>105</c:v>
                </c:pt>
                <c:pt idx="3">
                  <c:v>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A9-4FE5-89A0-887C12FCA69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情報学部</c:v>
                </c:pt>
              </c:strCache>
            </c:strRef>
          </c:tx>
          <c:spPr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2015年</c:v>
                </c:pt>
                <c:pt idx="1">
                  <c:v>2016年</c:v>
                </c:pt>
                <c:pt idx="2">
                  <c:v>2017年</c:v>
                </c:pt>
                <c:pt idx="3">
                  <c:v>2018年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323</c:v>
                </c:pt>
                <c:pt idx="1">
                  <c:v>309</c:v>
                </c:pt>
                <c:pt idx="2">
                  <c:v>325</c:v>
                </c:pt>
                <c:pt idx="3">
                  <c:v>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A9-4FE5-89A0-887C12FCA69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国際学部</c:v>
                </c:pt>
              </c:strCache>
            </c:strRef>
          </c:tx>
          <c:spPr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2015年</c:v>
                </c:pt>
                <c:pt idx="1">
                  <c:v>2016年</c:v>
                </c:pt>
                <c:pt idx="2">
                  <c:v>2017年</c:v>
                </c:pt>
                <c:pt idx="3">
                  <c:v>2018年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293</c:v>
                </c:pt>
                <c:pt idx="1">
                  <c:v>289</c:v>
                </c:pt>
                <c:pt idx="2">
                  <c:v>310</c:v>
                </c:pt>
                <c:pt idx="3">
                  <c:v>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A9-4FE5-89A0-887C12FCA69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経営学部</c:v>
                </c:pt>
              </c:strCache>
            </c:strRef>
          </c:tx>
          <c:spPr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2015年</c:v>
                </c:pt>
                <c:pt idx="1">
                  <c:v>2016年</c:v>
                </c:pt>
                <c:pt idx="2">
                  <c:v>2017年</c:v>
                </c:pt>
                <c:pt idx="3">
                  <c:v>2018年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196</c:v>
                </c:pt>
                <c:pt idx="1">
                  <c:v>169</c:v>
                </c:pt>
                <c:pt idx="2">
                  <c:v>189</c:v>
                </c:pt>
                <c:pt idx="3">
                  <c:v>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A9-4FE5-89A0-887C12FCA6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0"/>
        <c:axId val="475529824"/>
        <c:axId val="475531000"/>
      </c:barChart>
      <c:catAx>
        <c:axId val="475529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75531000"/>
        <c:crosses val="autoZero"/>
        <c:auto val="1"/>
        <c:lblAlgn val="ctr"/>
        <c:lblOffset val="100"/>
        <c:noMultiLvlLbl val="0"/>
      </c:catAx>
      <c:valAx>
        <c:axId val="475531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75529824"/>
        <c:crosses val="autoZero"/>
        <c:crossBetween val="between"/>
      </c:valAx>
      <c:spPr>
        <a:solidFill>
          <a:schemeClr val="accent6">
            <a:lumMod val="20000"/>
            <a:lumOff val="80000"/>
          </a:schemeClr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81328692609076"/>
          <c:y val="3.5376805822911826E-2"/>
          <c:w val="0.61387785765909697"/>
          <c:h val="0.12190046823088656"/>
        </c:manualLayout>
      </c:layout>
      <c:overlay val="0"/>
      <c:spPr>
        <a:solidFill>
          <a:schemeClr val="accent4">
            <a:lumMod val="20000"/>
            <a:lumOff val="8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F9F6-BCD4-4F87-8B8B-0A82F1D27D06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90F7-ED85-4EFE-90D5-D23C910D7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130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F9F6-BCD4-4F87-8B8B-0A82F1D27D06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90F7-ED85-4EFE-90D5-D23C910D7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39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F9F6-BCD4-4F87-8B8B-0A82F1D27D06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90F7-ED85-4EFE-90D5-D23C910D7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9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F9F6-BCD4-4F87-8B8B-0A82F1D27D06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90F7-ED85-4EFE-90D5-D23C910D7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104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F9F6-BCD4-4F87-8B8B-0A82F1D27D06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90F7-ED85-4EFE-90D5-D23C910D7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922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F9F6-BCD4-4F87-8B8B-0A82F1D27D06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90F7-ED85-4EFE-90D5-D23C910D7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97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F9F6-BCD4-4F87-8B8B-0A82F1D27D06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90F7-ED85-4EFE-90D5-D23C910D7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37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F9F6-BCD4-4F87-8B8B-0A82F1D27D06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90F7-ED85-4EFE-90D5-D23C910D7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97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F9F6-BCD4-4F87-8B8B-0A82F1D27D06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90F7-ED85-4EFE-90D5-D23C910D7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21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F9F6-BCD4-4F87-8B8B-0A82F1D27D06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90F7-ED85-4EFE-90D5-D23C910D7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34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F9F6-BCD4-4F87-8B8B-0A82F1D27D06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90F7-ED85-4EFE-90D5-D23C910D7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76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F9F6-BCD4-4F87-8B8B-0A82F1D27D06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90F7-ED85-4EFE-90D5-D23C910D7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3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F9F6-BCD4-4F87-8B8B-0A82F1D27D06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90F7-ED85-4EFE-90D5-D23C910D7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925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F9F6-BCD4-4F87-8B8B-0A82F1D27D06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90F7-ED85-4EFE-90D5-D23C910D7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66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F9F6-BCD4-4F87-8B8B-0A82F1D27D06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90F7-ED85-4EFE-90D5-D23C910D7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134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F9F6-BCD4-4F87-8B8B-0A82F1D27D06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90F7-ED85-4EFE-90D5-D23C910D7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78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F9F6-BCD4-4F87-8B8B-0A82F1D27D06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90F7-ED85-4EFE-90D5-D23C910D7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663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89FF9F6-BCD4-4F87-8B8B-0A82F1D27D06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42F90F7-ED85-4EFE-90D5-D23C910D7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573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  <p:sldLayoutId id="2147483910" r:id="rId13"/>
    <p:sldLayoutId id="2147483911" r:id="rId14"/>
    <p:sldLayoutId id="2147483912" r:id="rId15"/>
    <p:sldLayoutId id="2147483913" r:id="rId16"/>
    <p:sldLayoutId id="2147483914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kumimoji="1"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効果的なプレゼンテーション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51012" y="4089400"/>
            <a:ext cx="8689976" cy="1371599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PowerPoint</a:t>
            </a:r>
            <a:r>
              <a:rPr kumimoji="1" lang="ja-JP" altLang="en-US" dirty="0" smtClean="0">
                <a:solidFill>
                  <a:schemeClr val="tx1"/>
                </a:solidFill>
              </a:rPr>
              <a:t>によるスライドの作成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文教　花子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692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16" name="コンテンツ プレースホルダー 1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kumimoji="1" lang="ja-JP" altLang="en-US" dirty="0" smtClean="0"/>
              <a:t>プレゼンテーションの基本</a:t>
            </a:r>
            <a:endParaRPr kumimoji="1" lang="en-US" altLang="ja-JP" dirty="0" smtClean="0"/>
          </a:p>
          <a:p>
            <a:r>
              <a:rPr lang="ja-JP" altLang="en-US" dirty="0"/>
              <a:t>スライド</a:t>
            </a:r>
            <a:r>
              <a:rPr lang="ja-JP" altLang="en-US" dirty="0" smtClean="0"/>
              <a:t>の作り方１（絵・画像）</a:t>
            </a:r>
            <a:endParaRPr lang="en-US" altLang="ja-JP" dirty="0" smtClean="0"/>
          </a:p>
          <a:p>
            <a:r>
              <a:rPr kumimoji="1" lang="ja-JP" altLang="en-US" dirty="0"/>
              <a:t>スライド</a:t>
            </a:r>
            <a:r>
              <a:rPr kumimoji="1" lang="ja-JP" altLang="en-US" dirty="0" smtClean="0"/>
              <a:t>の作り方２（図形）</a:t>
            </a:r>
            <a:endParaRPr kumimoji="1" lang="en-US" altLang="ja-JP" dirty="0" smtClean="0"/>
          </a:p>
          <a:p>
            <a:r>
              <a:rPr lang="ja-JP" altLang="en-US" dirty="0"/>
              <a:t>スライド</a:t>
            </a:r>
            <a:r>
              <a:rPr lang="ja-JP" altLang="en-US" dirty="0" smtClean="0"/>
              <a:t>の作り方３（グラフ）</a:t>
            </a:r>
            <a:endParaRPr lang="en-US" altLang="ja-JP" dirty="0" smtClean="0"/>
          </a:p>
          <a:p>
            <a:r>
              <a:rPr kumimoji="1" lang="ja-JP" altLang="en-US" dirty="0"/>
              <a:t>発表</a:t>
            </a:r>
            <a:r>
              <a:rPr kumimoji="1" lang="ja-JP" altLang="en-US" dirty="0" smtClean="0"/>
              <a:t>の仕方、進め方</a:t>
            </a:r>
            <a:endParaRPr kumimoji="1" lang="en-US" altLang="ja-JP" dirty="0" smtClean="0"/>
          </a:p>
          <a:p>
            <a:r>
              <a:rPr lang="ja-JP" altLang="en-US" dirty="0" smtClean="0"/>
              <a:t>参考</a:t>
            </a:r>
            <a:r>
              <a:rPr lang="ja-JP" altLang="en-US" dirty="0"/>
              <a:t>文献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6015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プレゼンテーションの基本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簡潔な表現（スライドの文章は短く）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箇条書きを利用する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図形</a:t>
            </a:r>
            <a:r>
              <a:rPr kumimoji="1" lang="ja-JP" altLang="en-US" dirty="0" smtClean="0"/>
              <a:t>や</a:t>
            </a:r>
            <a:r>
              <a:rPr kumimoji="1" lang="ja-JP" altLang="en-US" dirty="0"/>
              <a:t>画像</a:t>
            </a:r>
            <a:r>
              <a:rPr kumimoji="1" lang="ja-JP" altLang="en-US" dirty="0" smtClean="0"/>
              <a:t>を入れて見やすく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強調点</a:t>
            </a:r>
            <a:r>
              <a:rPr lang="ja-JP" altLang="en-US" dirty="0" smtClean="0"/>
              <a:t>を</a:t>
            </a:r>
            <a:r>
              <a:rPr lang="ja-JP" altLang="en-US" dirty="0"/>
              <a:t>明確</a:t>
            </a:r>
            <a:r>
              <a:rPr lang="ja-JP" altLang="en-US" dirty="0" smtClean="0"/>
              <a:t>に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グラフ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利用</a:t>
            </a:r>
            <a:r>
              <a:rPr kumimoji="1" lang="ja-JP" altLang="en-US" dirty="0" smtClean="0"/>
              <a:t>も効果的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適度</a:t>
            </a:r>
            <a:r>
              <a:rPr lang="ja-JP" altLang="en-US" dirty="0" smtClean="0"/>
              <a:t>な</a:t>
            </a:r>
            <a:r>
              <a:rPr lang="ja-JP" altLang="en-US" dirty="0"/>
              <a:t>動</a:t>
            </a:r>
            <a:r>
              <a:rPr lang="ja-JP" altLang="en-US" dirty="0" smtClean="0"/>
              <a:t>きや効果音（やり過ぎは禁物）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配布</a:t>
            </a:r>
            <a:r>
              <a:rPr kumimoji="1" lang="ja-JP" altLang="en-US" dirty="0"/>
              <a:t>資料</a:t>
            </a:r>
            <a:r>
              <a:rPr kumimoji="1" lang="ja-JP" altLang="en-US" dirty="0" smtClean="0"/>
              <a:t>があるとわかりやすい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事前</a:t>
            </a:r>
            <a:r>
              <a:rPr lang="ja-JP" altLang="en-US" dirty="0" smtClean="0"/>
              <a:t>の</a:t>
            </a:r>
            <a:r>
              <a:rPr lang="ja-JP" altLang="en-US" dirty="0"/>
              <a:t>練習</a:t>
            </a:r>
            <a:r>
              <a:rPr lang="ja-JP" altLang="en-US" dirty="0" smtClean="0"/>
              <a:t>が</a:t>
            </a:r>
            <a:r>
              <a:rPr lang="ja-JP" altLang="en-US" dirty="0"/>
              <a:t>大切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571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916495" y="365125"/>
            <a:ext cx="10364451" cy="867610"/>
          </a:xfrm>
        </p:spPr>
        <p:txBody>
          <a:bodyPr/>
          <a:lstStyle/>
          <a:p>
            <a:r>
              <a:rPr lang="ja-JP" altLang="en-US" dirty="0"/>
              <a:t>スライド</a:t>
            </a:r>
            <a:r>
              <a:rPr lang="ja-JP" altLang="en-US" dirty="0" smtClean="0"/>
              <a:t>の作り方１（絵・画像）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552" y="1486127"/>
            <a:ext cx="2600801" cy="2808514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50" y="1486127"/>
            <a:ext cx="4208233" cy="280768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2008414" y="4702629"/>
            <a:ext cx="8180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適当な絵や画像を貼り付けることができる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08414" y="5415643"/>
            <a:ext cx="8180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「挿入」－「オンライン画像」　または　「挿入」－「画像」</a:t>
            </a:r>
            <a:endParaRPr kumimoji="1" lang="ja-JP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8323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73645" y="487888"/>
            <a:ext cx="10364451" cy="899997"/>
          </a:xfrm>
        </p:spPr>
        <p:txBody>
          <a:bodyPr/>
          <a:lstStyle/>
          <a:p>
            <a:r>
              <a:rPr kumimoji="1" lang="ja-JP" altLang="en-US" dirty="0" smtClean="0"/>
              <a:t>スライドの作り方２（図形）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60336" y="1387885"/>
            <a:ext cx="865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テキストボックスやオートシェイプを利用した図形の作成</a:t>
            </a:r>
            <a:endParaRPr kumimoji="1" lang="ja-JP" altLang="en-US" sz="2400" dirty="0"/>
          </a:p>
        </p:txBody>
      </p:sp>
      <p:sp>
        <p:nvSpPr>
          <p:cNvPr id="4" name="円/楕円 3"/>
          <p:cNvSpPr/>
          <p:nvPr/>
        </p:nvSpPr>
        <p:spPr>
          <a:xfrm>
            <a:off x="1688648" y="2202464"/>
            <a:ext cx="2710088" cy="1596502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rgbClr val="0070C0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利用者への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サービス</a:t>
            </a:r>
            <a:r>
              <a:rPr lang="ja-JP" altLang="en-US" dirty="0"/>
              <a:t>拡大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6155871" y="2155371"/>
            <a:ext cx="3135086" cy="1600200"/>
          </a:xfrm>
          <a:prstGeom prst="roundRect">
            <a:avLst/>
          </a:prstGeom>
          <a:gradFill flip="none" rotWithShape="1">
            <a:gsLst>
              <a:gs pos="0">
                <a:srgbClr val="FFCCFF"/>
              </a:gs>
              <a:gs pos="100000">
                <a:srgbClr val="C0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ホームページの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利用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4083051" y="4849586"/>
            <a:ext cx="2530020" cy="1615691"/>
            <a:chOff x="3176815" y="4833257"/>
            <a:chExt cx="2530020" cy="1615691"/>
          </a:xfr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</p:grpSpPr>
        <p:sp>
          <p:nvSpPr>
            <p:cNvPr id="6" name="対角する 2 つの角を丸めた四角形 5"/>
            <p:cNvSpPr/>
            <p:nvPr/>
          </p:nvSpPr>
          <p:spPr>
            <a:xfrm>
              <a:off x="3502478" y="4833257"/>
              <a:ext cx="2204357" cy="1338943"/>
            </a:xfrm>
            <a:prstGeom prst="round2Diag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情報の提供</a:t>
              </a:r>
              <a:endParaRPr kumimoji="1" lang="ja-JP" altLang="en-US" dirty="0"/>
            </a:p>
          </p:txBody>
        </p:sp>
        <p:sp>
          <p:nvSpPr>
            <p:cNvPr id="7" name="対角する 2 つの角を丸めた四角形 6"/>
            <p:cNvSpPr/>
            <p:nvPr/>
          </p:nvSpPr>
          <p:spPr>
            <a:xfrm>
              <a:off x="3355521" y="4963886"/>
              <a:ext cx="2204357" cy="1338943"/>
            </a:xfrm>
            <a:prstGeom prst="round2Diag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情報の提供</a:t>
              </a:r>
              <a:endParaRPr kumimoji="1" lang="ja-JP" altLang="en-US" dirty="0"/>
            </a:p>
          </p:txBody>
        </p:sp>
        <p:sp>
          <p:nvSpPr>
            <p:cNvPr id="8" name="対角する 2 つの角を丸めた四角形 7"/>
            <p:cNvSpPr/>
            <p:nvPr/>
          </p:nvSpPr>
          <p:spPr>
            <a:xfrm>
              <a:off x="3176815" y="5110005"/>
              <a:ext cx="2204357" cy="1338943"/>
            </a:xfrm>
            <a:prstGeom prst="round2Diag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情報の提供</a:t>
              </a:r>
              <a:endParaRPr kumimoji="1" lang="ja-JP" altLang="en-US" dirty="0"/>
            </a:p>
          </p:txBody>
        </p:sp>
      </p:grpSp>
      <p:sp>
        <p:nvSpPr>
          <p:cNvPr id="9" name="フローチャート: 複数書類 8"/>
          <p:cNvSpPr/>
          <p:nvPr/>
        </p:nvSpPr>
        <p:spPr>
          <a:xfrm>
            <a:off x="8049985" y="4833257"/>
            <a:ext cx="2481943" cy="1632020"/>
          </a:xfrm>
          <a:prstGeom prst="flowChartMultidocumen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情報の収集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4702173" y="3000715"/>
            <a:ext cx="1192441" cy="11906"/>
          </a:xfrm>
          <a:prstGeom prst="straightConnector1">
            <a:avLst/>
          </a:prstGeom>
          <a:ln w="38100">
            <a:headEnd type="non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V="1">
            <a:off x="5755593" y="3983333"/>
            <a:ext cx="857478" cy="653436"/>
          </a:xfrm>
          <a:prstGeom prst="straightConnector1">
            <a:avLst/>
          </a:prstGeom>
          <a:ln w="38100">
            <a:headEnd type="stealth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8229600" y="3983333"/>
            <a:ext cx="759506" cy="637799"/>
          </a:xfrm>
          <a:prstGeom prst="straightConnector1">
            <a:avLst/>
          </a:prstGeom>
          <a:ln w="38100">
            <a:headEnd type="stealth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68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913774" y="272932"/>
            <a:ext cx="10364451" cy="1396212"/>
          </a:xfrm>
        </p:spPr>
        <p:txBody>
          <a:bodyPr/>
          <a:lstStyle/>
          <a:p>
            <a:r>
              <a:rPr kumimoji="1" lang="ja-JP" altLang="en-US" dirty="0" smtClean="0"/>
              <a:t>スライドの作り方３（グラフ）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78665438"/>
              </p:ext>
            </p:extLst>
          </p:nvPr>
        </p:nvGraphicFramePr>
        <p:xfrm>
          <a:off x="838200" y="1420586"/>
          <a:ext cx="10515600" cy="3477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485900" y="5094514"/>
            <a:ext cx="8311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・グラフの作成　⇒　「挿入」－「グラフ」　または　グラフのアイコンをクリック</a:t>
            </a:r>
            <a:endParaRPr kumimoji="1" lang="en-US" altLang="ja-JP" sz="20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85900" y="5570370"/>
            <a:ext cx="8311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・グラフを編集するときは、グラフの上で右クリックする</a:t>
            </a:r>
            <a:endParaRPr kumimoji="1" lang="en-US" altLang="ja-JP" sz="20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10543" y="6046226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数値の変更　⇒　「データの編集」</a:t>
            </a:r>
            <a:endParaRPr kumimoji="1" lang="en-US" altLang="ja-JP" sz="2000" dirty="0" smtClean="0"/>
          </a:p>
          <a:p>
            <a:r>
              <a:rPr lang="ja-JP" altLang="en-US" sz="2000" dirty="0"/>
              <a:t>色</a:t>
            </a:r>
            <a:r>
              <a:rPr lang="ja-JP" altLang="en-US" sz="2000" dirty="0" smtClean="0"/>
              <a:t>や</a:t>
            </a:r>
            <a:r>
              <a:rPr lang="ja-JP" altLang="en-US" sz="2000" dirty="0"/>
              <a:t>書式</a:t>
            </a:r>
            <a:r>
              <a:rPr lang="ja-JP" altLang="en-US" sz="2000" dirty="0" smtClean="0"/>
              <a:t>の変更　⇒　「書式設定」</a:t>
            </a:r>
            <a:endParaRPr kumimoji="1"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91783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発表の仕方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18558" y="1511074"/>
            <a:ext cx="67600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 smtClean="0"/>
              <a:t>話し方の基本</a:t>
            </a:r>
            <a:endParaRPr kumimoji="1" lang="en-US" altLang="ja-JP" sz="3000" dirty="0" smtClean="0"/>
          </a:p>
          <a:p>
            <a:r>
              <a:rPr lang="ja-JP" altLang="en-US" sz="3000" dirty="0"/>
              <a:t>　</a:t>
            </a:r>
            <a:r>
              <a:rPr lang="ja-JP" altLang="en-US" sz="3000" dirty="0" smtClean="0"/>
              <a:t>・言葉遣いを</a:t>
            </a:r>
            <a:r>
              <a:rPr lang="ja-JP" altLang="en-US" sz="3000" dirty="0" smtClean="0"/>
              <a:t>はっきりと</a:t>
            </a:r>
            <a:endParaRPr lang="en-US" altLang="ja-JP" sz="3000" dirty="0" smtClean="0"/>
          </a:p>
          <a:p>
            <a:r>
              <a:rPr kumimoji="1" lang="ja-JP" altLang="en-US" sz="3000" dirty="0"/>
              <a:t>　</a:t>
            </a:r>
            <a:r>
              <a:rPr kumimoji="1" lang="ja-JP" altLang="en-US" sz="3000" dirty="0" smtClean="0"/>
              <a:t>・声（マイク）の大きさに注意</a:t>
            </a:r>
            <a:endParaRPr kumimoji="1" lang="en-US" altLang="ja-JP" sz="3000" dirty="0" smtClean="0"/>
          </a:p>
          <a:p>
            <a:r>
              <a:rPr lang="ja-JP" altLang="en-US" sz="3000" dirty="0"/>
              <a:t>　</a:t>
            </a:r>
            <a:r>
              <a:rPr lang="ja-JP" altLang="en-US" sz="3000" dirty="0" smtClean="0"/>
              <a:t>・正しい姿勢と適度なボディ・ランゲージ</a:t>
            </a:r>
            <a:endParaRPr kumimoji="1" lang="ja-JP" altLang="en-US" sz="3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18558" y="3862389"/>
            <a:ext cx="67600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dirty="0" smtClean="0"/>
              <a:t>プレゼンテーションの進め方</a:t>
            </a:r>
            <a:endParaRPr lang="en-US" altLang="ja-JP" sz="3000" dirty="0" smtClean="0"/>
          </a:p>
          <a:p>
            <a:r>
              <a:rPr lang="ja-JP" altLang="en-US" sz="3000" dirty="0"/>
              <a:t>　</a:t>
            </a:r>
            <a:r>
              <a:rPr lang="ja-JP" altLang="en-US" sz="3000" dirty="0" smtClean="0"/>
              <a:t>・ポインターを効果的に使う</a:t>
            </a:r>
            <a:endParaRPr lang="en-US" altLang="ja-JP" sz="3000" dirty="0" smtClean="0"/>
          </a:p>
          <a:p>
            <a:r>
              <a:rPr kumimoji="1" lang="ja-JP" altLang="en-US" sz="3000" dirty="0"/>
              <a:t>　</a:t>
            </a:r>
            <a:r>
              <a:rPr kumimoji="1" lang="ja-JP" altLang="en-US" sz="3000" dirty="0" smtClean="0"/>
              <a:t>・スライドの切り替えのタイミングに注意</a:t>
            </a:r>
            <a:endParaRPr kumimoji="1" lang="en-US" altLang="ja-JP" sz="3000" dirty="0" smtClean="0"/>
          </a:p>
          <a:p>
            <a:r>
              <a:rPr lang="ja-JP" altLang="en-US" sz="3000" dirty="0"/>
              <a:t>　</a:t>
            </a:r>
            <a:r>
              <a:rPr lang="ja-JP" altLang="en-US" sz="3000" dirty="0" smtClean="0"/>
              <a:t>・強調したい点を明確に</a:t>
            </a:r>
            <a:endParaRPr kumimoji="1" lang="ja-JP" altLang="en-US" sz="3000" dirty="0"/>
          </a:p>
        </p:txBody>
      </p:sp>
    </p:spTree>
    <p:extLst>
      <p:ext uri="{BB962C8B-B14F-4D97-AF65-F5344CB8AC3E}">
        <p14:creationId xmlns:p14="http://schemas.microsoft.com/office/powerpoint/2010/main" val="7175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参考文献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75657" y="1894114"/>
            <a:ext cx="77070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◆書籍</a:t>
            </a:r>
            <a:endParaRPr kumimoji="1" lang="en-US" altLang="ja-JP" sz="3200" dirty="0" smtClean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「情報リテラシー基礎」　同友館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75657" y="3396342"/>
            <a:ext cx="9380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◆ウェブページ</a:t>
            </a:r>
            <a:endParaRPr kumimoji="1" lang="en-US" altLang="ja-JP" sz="3200" dirty="0" smtClean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「文教大学健康栄養学部」　公式サイト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　</a:t>
            </a:r>
            <a:r>
              <a:rPr kumimoji="1" lang="en-US" altLang="ja-JP" sz="3200" dirty="0" smtClean="0"/>
              <a:t>http://www.bunkyo.ac.jp/faculty/health/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6689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しずく">
  <a:themeElements>
    <a:clrScheme name="しず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しず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しず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TM04033925[[fn=しずく]]</Template>
  <TotalTime>72</TotalTime>
  <Words>207</Words>
  <Application>Microsoft Office PowerPoint</Application>
  <PresentationFormat>ワイド画面</PresentationFormat>
  <Paragraphs>54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Tw Cen MT</vt:lpstr>
      <vt:lpstr>しずく</vt:lpstr>
      <vt:lpstr>効果的なプレゼンテーション</vt:lpstr>
      <vt:lpstr>目次</vt:lpstr>
      <vt:lpstr>プレゼンテーションの基本</vt:lpstr>
      <vt:lpstr>スライドの作り方１（絵・画像）</vt:lpstr>
      <vt:lpstr>スライドの作り方２（図形）</vt:lpstr>
      <vt:lpstr>スライドの作り方３（グラフ）</vt:lpstr>
      <vt:lpstr>発表の仕方</vt:lpstr>
      <vt:lpstr>参考文献</vt:lpstr>
    </vt:vector>
  </TitlesOfParts>
  <Company>文教大学学園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効果的なプレゼンテーション</dc:title>
  <dc:creator>太田 信宏</dc:creator>
  <cp:lastModifiedBy>太田 信宏</cp:lastModifiedBy>
  <cp:revision>12</cp:revision>
  <dcterms:created xsi:type="dcterms:W3CDTF">2016-06-28T06:18:35Z</dcterms:created>
  <dcterms:modified xsi:type="dcterms:W3CDTF">2018-07-09T04:29:05Z</dcterms:modified>
</cp:coreProperties>
</file>